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67" r:id="rId5"/>
    <p:sldId id="261" r:id="rId6"/>
    <p:sldId id="259" r:id="rId7"/>
    <p:sldId id="260" r:id="rId8"/>
    <p:sldId id="273" r:id="rId9"/>
    <p:sldId id="262" r:id="rId10"/>
    <p:sldId id="271" r:id="rId11"/>
    <p:sldId id="272" r:id="rId12"/>
    <p:sldId id="263" r:id="rId13"/>
    <p:sldId id="264" r:id="rId14"/>
    <p:sldId id="266"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2D7BC5F-BBEF-4E23-BA06-97B2B4CE549F}" type="datetimeFigureOut">
              <a:rPr lang="en-US" smtClean="0"/>
              <a:pPr/>
              <a:t>8/8/2018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CD8530D-BCA0-446D-982C-58A4E1A895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D7BC5F-BBEF-4E23-BA06-97B2B4CE54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2D7BC5F-BBEF-4E23-BA06-97B2B4CE54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8530D-BCA0-446D-982C-58A4E1A895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2D7BC5F-BBEF-4E23-BA06-97B2B4CE549F}"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2D7BC5F-BBEF-4E23-BA06-97B2B4CE549F}" type="datetimeFigureOut">
              <a:rPr lang="en-US" smtClean="0"/>
              <a:pPr/>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32D7BC5F-BBEF-4E23-BA06-97B2B4CE549F}" type="datetimeFigureOut">
              <a:rPr lang="en-US" smtClean="0"/>
              <a:pPr/>
              <a:t>8/8/2018</a:t>
            </a:fld>
            <a:endParaRPr lang="en-US"/>
          </a:p>
        </p:txBody>
      </p:sp>
      <p:sp>
        <p:nvSpPr>
          <p:cNvPr id="8" name="Slide Number Placeholder 7"/>
          <p:cNvSpPr>
            <a:spLocks noGrp="1"/>
          </p:cNvSpPr>
          <p:nvPr>
            <p:ph type="sldNum" sz="quarter" idx="11"/>
          </p:nvPr>
        </p:nvSpPr>
        <p:spPr/>
        <p:txBody>
          <a:bodyPr/>
          <a:lstStyle/>
          <a:p>
            <a:fld id="{DCD8530D-BCA0-446D-982C-58A4E1A8950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7BC5F-BBEF-4E23-BA06-97B2B4CE549F}" type="datetimeFigureOut">
              <a:rPr lang="en-US" smtClean="0"/>
              <a:pPr/>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2D7BC5F-BBEF-4E23-BA06-97B2B4CE549F}"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CD8530D-BCA0-446D-982C-58A4E1A895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2D7BC5F-BBEF-4E23-BA06-97B2B4CE549F}"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8530D-BCA0-446D-982C-58A4E1A895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2D7BC5F-BBEF-4E23-BA06-97B2B4CE549F}" type="datetimeFigureOut">
              <a:rPr lang="en-US" smtClean="0"/>
              <a:pPr/>
              <a:t>8/8/2018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CD8530D-BCA0-446D-982C-58A4E1A895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7/78/William_G._Morgan.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5334000" cy="1470025"/>
          </a:xfrm>
        </p:spPr>
        <p:txBody>
          <a:bodyPr>
            <a:noAutofit/>
          </a:bodyPr>
          <a:lstStyle/>
          <a:p>
            <a:pPr algn="l"/>
            <a:r>
              <a:rPr lang="en-US" sz="6000" dirty="0"/>
              <a:t>Volleyball</a:t>
            </a:r>
          </a:p>
        </p:txBody>
      </p:sp>
      <p:pic>
        <p:nvPicPr>
          <p:cNvPr id="13314" name="Picture 2" descr="http://t0.gstatic.com/images?q=tbn:ANd9GcQ8QRNKWnsdfMLSQeIc-e-iizSZBNX2xS9tQ506CDxGYGDcifIx2Q&amp;t=1"/>
          <p:cNvPicPr>
            <a:picLocks noChangeAspect="1" noChangeArrowheads="1"/>
          </p:cNvPicPr>
          <p:nvPr/>
        </p:nvPicPr>
        <p:blipFill>
          <a:blip r:embed="rId2" cstate="print"/>
          <a:srcRect/>
          <a:stretch>
            <a:fillRect/>
          </a:stretch>
        </p:blipFill>
        <p:spPr bwMode="auto">
          <a:xfrm>
            <a:off x="533400" y="533400"/>
            <a:ext cx="4107833" cy="2819400"/>
          </a:xfrm>
          <a:prstGeom prst="rect">
            <a:avLst/>
          </a:prstGeom>
          <a:noFill/>
        </p:spPr>
      </p:pic>
      <p:pic>
        <p:nvPicPr>
          <p:cNvPr id="13316" name="Picture 4" descr="http://woldfitness.com/wp-content/uploads/2010/05/volleyball-jump-spike-strength-and-power.jpg"/>
          <p:cNvPicPr>
            <a:picLocks noChangeAspect="1" noChangeArrowheads="1"/>
          </p:cNvPicPr>
          <p:nvPr/>
        </p:nvPicPr>
        <p:blipFill>
          <a:blip r:embed="rId3" cstate="print"/>
          <a:srcRect/>
          <a:stretch>
            <a:fillRect/>
          </a:stretch>
        </p:blipFill>
        <p:spPr bwMode="auto">
          <a:xfrm>
            <a:off x="5410200" y="1219200"/>
            <a:ext cx="348615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checkerboard(across)">
                                      <p:cBhvr>
                                        <p:cTn id="11" dur="500"/>
                                        <p:tgtEl>
                                          <p:spTgt spid="1331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3733800" cy="990600"/>
          </a:xfrm>
        </p:spPr>
        <p:txBody>
          <a:bodyPr>
            <a:noAutofit/>
          </a:bodyPr>
          <a:lstStyle/>
          <a:p>
            <a:r>
              <a:rPr lang="en-US" b="1" u="sng" dirty="0"/>
              <a:t>VIOLATIONS</a:t>
            </a:r>
            <a:r>
              <a:rPr lang="en-US" b="1" dirty="0"/>
              <a:t>:</a:t>
            </a:r>
            <a:endParaRPr lang="en-US" sz="2400" dirty="0"/>
          </a:p>
        </p:txBody>
      </p:sp>
      <p:sp>
        <p:nvSpPr>
          <p:cNvPr id="3" name="Content Placeholder 2"/>
          <p:cNvSpPr>
            <a:spLocks noGrp="1"/>
          </p:cNvSpPr>
          <p:nvPr>
            <p:ph idx="1"/>
          </p:nvPr>
        </p:nvSpPr>
        <p:spPr>
          <a:xfrm>
            <a:off x="0" y="990600"/>
            <a:ext cx="5029200" cy="5486400"/>
          </a:xfrm>
        </p:spPr>
        <p:txBody>
          <a:bodyPr>
            <a:normAutofit fontScale="25000" lnSpcReduction="20000"/>
          </a:bodyPr>
          <a:lstStyle/>
          <a:p>
            <a:r>
              <a:rPr lang="en-US" sz="8800" dirty="0"/>
              <a:t>Reaching over the net, </a:t>
            </a:r>
            <a:r>
              <a:rPr lang="en-US" sz="8800" dirty="0">
                <a:solidFill>
                  <a:srgbClr val="FFFF00"/>
                </a:solidFill>
              </a:rPr>
              <a:t>except under these conditions</a:t>
            </a:r>
            <a:r>
              <a:rPr lang="en-US" sz="8800" dirty="0"/>
              <a:t>: </a:t>
            </a:r>
          </a:p>
          <a:p>
            <a:pPr>
              <a:buNone/>
            </a:pPr>
            <a:r>
              <a:rPr lang="en-US" sz="8800" dirty="0"/>
              <a:t>	1 - When executing a </a:t>
            </a:r>
            <a:r>
              <a:rPr lang="en-US" sz="8800" dirty="0">
                <a:solidFill>
                  <a:srgbClr val="FFFF00"/>
                </a:solidFill>
              </a:rPr>
              <a:t>follow-through</a:t>
            </a:r>
            <a:r>
              <a:rPr lang="en-US" sz="8800" dirty="0"/>
              <a:t>. </a:t>
            </a:r>
          </a:p>
          <a:p>
            <a:pPr>
              <a:buNone/>
            </a:pPr>
            <a:r>
              <a:rPr lang="en-US" sz="8800" dirty="0"/>
              <a:t>	2 - When </a:t>
            </a:r>
            <a:r>
              <a:rPr lang="en-US" sz="8800" dirty="0">
                <a:solidFill>
                  <a:srgbClr val="FFFF00"/>
                </a:solidFill>
              </a:rPr>
              <a:t>blocking a ball </a:t>
            </a:r>
            <a:r>
              <a:rPr lang="en-US" sz="8800" dirty="0"/>
              <a:t>which is in the opponents court but is being returned ( the blocker must not contact the ball until after the opponent who is attempting to return the ball makes contact). Except to block the third play. </a:t>
            </a:r>
          </a:p>
          <a:p>
            <a:pPr>
              <a:buNone/>
            </a:pPr>
            <a:endParaRPr lang="en-US" sz="3200" dirty="0"/>
          </a:p>
          <a:p>
            <a:r>
              <a:rPr lang="en-US" sz="8800" dirty="0">
                <a:solidFill>
                  <a:srgbClr val="FFFF00"/>
                </a:solidFill>
              </a:rPr>
              <a:t>Reaches under the net </a:t>
            </a:r>
            <a:r>
              <a:rPr lang="en-US" sz="8800" dirty="0"/>
              <a:t>( if it interferes with the ball or opposing player ). </a:t>
            </a:r>
          </a:p>
          <a:p>
            <a:pPr>
              <a:buNone/>
            </a:pPr>
            <a:endParaRPr lang="en-US" sz="3200" dirty="0"/>
          </a:p>
          <a:p>
            <a:r>
              <a:rPr lang="en-US" sz="8800" dirty="0"/>
              <a:t>Failure to serve in the </a:t>
            </a:r>
            <a:r>
              <a:rPr lang="en-US" sz="8800" dirty="0">
                <a:solidFill>
                  <a:srgbClr val="FFFF00"/>
                </a:solidFill>
              </a:rPr>
              <a:t>correct order</a:t>
            </a:r>
            <a:r>
              <a:rPr lang="en-US" sz="8800" dirty="0"/>
              <a:t>.</a:t>
            </a:r>
          </a:p>
          <a:p>
            <a:pPr>
              <a:buNone/>
            </a:pPr>
            <a:endParaRPr lang="en-US" sz="3200" dirty="0"/>
          </a:p>
          <a:p>
            <a:r>
              <a:rPr lang="en-US" sz="8800" dirty="0"/>
              <a:t>Blocks or spikes from a position which is clearly not behind </a:t>
            </a:r>
            <a:r>
              <a:rPr lang="en-US" sz="8800" dirty="0">
                <a:solidFill>
                  <a:srgbClr val="FFFF00"/>
                </a:solidFill>
              </a:rPr>
              <a:t>the 10-foot line </a:t>
            </a:r>
            <a:r>
              <a:rPr lang="en-US" sz="8800" dirty="0"/>
              <a:t>while in a back row position.</a:t>
            </a:r>
          </a:p>
          <a:p>
            <a:endParaRPr lang="en-US" dirty="0"/>
          </a:p>
        </p:txBody>
      </p:sp>
      <p:pic>
        <p:nvPicPr>
          <p:cNvPr id="27650" name="Picture 2" descr="Bojan Janic Lloy Ball and Thomas Hoff of the United States try to block a spike from Milos Nikic of Serbia as Bojan Janic watches during the volleyball event at the Capital Indoor Stadium during Day 12 of the Beijing 2008 Olympic Games on August 20, 2008 in Beijing, China."/>
          <p:cNvPicPr>
            <a:picLocks noChangeAspect="1" noChangeArrowheads="1"/>
          </p:cNvPicPr>
          <p:nvPr/>
        </p:nvPicPr>
        <p:blipFill>
          <a:blip r:embed="rId2" cstate="print"/>
          <a:srcRect/>
          <a:stretch>
            <a:fillRect/>
          </a:stretch>
        </p:blipFill>
        <p:spPr bwMode="auto">
          <a:xfrm>
            <a:off x="4953000" y="1905000"/>
            <a:ext cx="3981450" cy="2875492"/>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ppt_w</p:attrName>
                                        </p:attrNameLst>
                                      </p:cBhvr>
                                      <p:tavLst>
                                        <p:tav tm="0">
                                          <p:val>
                                            <p:fltVal val="0"/>
                                          </p:val>
                                        </p:tav>
                                        <p:tav tm="100000">
                                          <p:val>
                                            <p:strVal val="#ppt_w"/>
                                          </p:val>
                                        </p:tav>
                                      </p:tavLst>
                                    </p:anim>
                                    <p:anim calcmode="lin" valueType="num">
                                      <p:cBhvr>
                                        <p:cTn id="12" dur="500" fill="hold"/>
                                        <p:tgtEl>
                                          <p:spTgt spid="27650"/>
                                        </p:tgtEl>
                                        <p:attrNameLst>
                                          <p:attrName>ppt_h</p:attrName>
                                        </p:attrNameLst>
                                      </p:cBhvr>
                                      <p:tavLst>
                                        <p:tav tm="0">
                                          <p:val>
                                            <p:fltVal val="0"/>
                                          </p:val>
                                        </p:tav>
                                        <p:tav tm="100000">
                                          <p:val>
                                            <p:strVal val="#ppt_h"/>
                                          </p:val>
                                        </p:tav>
                                      </p:tavLst>
                                    </p:anim>
                                    <p:anim calcmode="lin" valueType="num">
                                      <p:cBhvr>
                                        <p:cTn id="13" dur="500" fill="hold"/>
                                        <p:tgtEl>
                                          <p:spTgt spid="27650"/>
                                        </p:tgtEl>
                                        <p:attrNameLst>
                                          <p:attrName>style.rotation</p:attrName>
                                        </p:attrNameLst>
                                      </p:cBhvr>
                                      <p:tavLst>
                                        <p:tav tm="0">
                                          <p:val>
                                            <p:fltVal val="360"/>
                                          </p:val>
                                        </p:tav>
                                        <p:tav tm="100000">
                                          <p:val>
                                            <p:fltVal val="0"/>
                                          </p:val>
                                        </p:tav>
                                      </p:tavLst>
                                    </p:anim>
                                    <p:animEffect transition="in" filter="fade">
                                      <p:cBhvr>
                                        <p:cTn id="14" dur="500"/>
                                        <p:tgtEl>
                                          <p:spTgt spid="2765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28674" name="Picture 2" descr="http://t1.gstatic.com/images?q=tbn:ANd9GcQ54ULup2KrtSqJN1XTUZkpie-Jtcsdt36sHzBQaNhifANqeyjgpw&amp;t=1"/>
          <p:cNvPicPr>
            <a:picLocks noChangeAspect="1" noChangeArrowheads="1"/>
          </p:cNvPicPr>
          <p:nvPr/>
        </p:nvPicPr>
        <p:blipFill>
          <a:blip r:embed="rId2" cstate="print"/>
          <a:srcRect/>
          <a:stretch>
            <a:fillRect/>
          </a:stretch>
        </p:blipFill>
        <p:spPr bwMode="auto">
          <a:xfrm>
            <a:off x="228600" y="152400"/>
            <a:ext cx="2037291" cy="3352800"/>
          </a:xfrm>
          <a:prstGeom prst="rect">
            <a:avLst/>
          </a:prstGeom>
          <a:noFill/>
        </p:spPr>
      </p:pic>
      <p:pic>
        <p:nvPicPr>
          <p:cNvPr id="28680" name="Picture 8" descr="http://myrealitytelevision.com/wp-content/uploads/2008/08/phil_dalhausser_volleyball.jpg"/>
          <p:cNvPicPr>
            <a:picLocks noChangeAspect="1" noChangeArrowheads="1"/>
          </p:cNvPicPr>
          <p:nvPr/>
        </p:nvPicPr>
        <p:blipFill>
          <a:blip r:embed="rId3" cstate="print"/>
          <a:srcRect/>
          <a:stretch>
            <a:fillRect/>
          </a:stretch>
        </p:blipFill>
        <p:spPr bwMode="auto">
          <a:xfrm>
            <a:off x="0" y="3581400"/>
            <a:ext cx="5225085" cy="3276600"/>
          </a:xfrm>
          <a:prstGeom prst="rect">
            <a:avLst/>
          </a:prstGeom>
          <a:noFill/>
        </p:spPr>
      </p:pic>
      <p:pic>
        <p:nvPicPr>
          <p:cNvPr id="28682" name="Picture 10" descr="http://blog.richchavez.com/wp-content/uploads/2009/04/20090419-volleyball.jpg"/>
          <p:cNvPicPr>
            <a:picLocks noChangeAspect="1" noChangeArrowheads="1"/>
          </p:cNvPicPr>
          <p:nvPr/>
        </p:nvPicPr>
        <p:blipFill>
          <a:blip r:embed="rId4" cstate="print"/>
          <a:srcRect/>
          <a:stretch>
            <a:fillRect/>
          </a:stretch>
        </p:blipFill>
        <p:spPr bwMode="auto">
          <a:xfrm>
            <a:off x="2286000" y="381000"/>
            <a:ext cx="4003981" cy="2667000"/>
          </a:xfrm>
          <a:prstGeom prst="rect">
            <a:avLst/>
          </a:prstGeom>
          <a:noFill/>
        </p:spPr>
      </p:pic>
      <p:pic>
        <p:nvPicPr>
          <p:cNvPr id="28678" name="Picture 6" descr="http://www.greeleytribune.com/apps/pbcsi.dll/bilde?Site=GR&amp;Date=20100901&amp;Category=SPORTS&amp;ArtNo=100909993&amp;Ref=AR&amp;maxw=300&amp;MaxH=300"/>
          <p:cNvPicPr>
            <a:picLocks noChangeAspect="1" noChangeArrowheads="1"/>
          </p:cNvPicPr>
          <p:nvPr/>
        </p:nvPicPr>
        <p:blipFill>
          <a:blip r:embed="rId5" cstate="print"/>
          <a:srcRect/>
          <a:stretch>
            <a:fillRect/>
          </a:stretch>
        </p:blipFill>
        <p:spPr bwMode="auto">
          <a:xfrm>
            <a:off x="6019800" y="304800"/>
            <a:ext cx="2557780" cy="3265251"/>
          </a:xfrm>
          <a:prstGeom prst="rect">
            <a:avLst/>
          </a:prstGeom>
          <a:noFill/>
        </p:spPr>
      </p:pic>
      <p:pic>
        <p:nvPicPr>
          <p:cNvPr id="28684" name="Picture 12" descr="http://www.demotix.com/sites/default/files/imagecache/large_610x456_scaled/photos/Italy-reaches-semifinal-Volleyball-World-Championship_466831.jpg"/>
          <p:cNvPicPr>
            <a:picLocks noChangeAspect="1" noChangeArrowheads="1"/>
          </p:cNvPicPr>
          <p:nvPr/>
        </p:nvPicPr>
        <p:blipFill>
          <a:blip r:embed="rId6" cstate="print"/>
          <a:srcRect/>
          <a:stretch>
            <a:fillRect/>
          </a:stretch>
        </p:blipFill>
        <p:spPr bwMode="auto">
          <a:xfrm>
            <a:off x="5029200" y="3496586"/>
            <a:ext cx="3390900" cy="33614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par>
                          <p:cTn id="21" fill="hold">
                            <p:stCondLst>
                              <p:cond delay="2000"/>
                            </p:stCondLst>
                            <p:childTnLst>
                              <p:par>
                                <p:cTn id="22" presetID="15" presetClass="entr" presetSubtype="0" fill="hold" nodeType="afterEffect">
                                  <p:stCondLst>
                                    <p:cond delay="0"/>
                                  </p:stCondLst>
                                  <p:childTnLst>
                                    <p:set>
                                      <p:cBhvr>
                                        <p:cTn id="23" dur="1" fill="hold">
                                          <p:stCondLst>
                                            <p:cond delay="0"/>
                                          </p:stCondLst>
                                        </p:cTn>
                                        <p:tgtEl>
                                          <p:spTgt spid="28682"/>
                                        </p:tgtEl>
                                        <p:attrNameLst>
                                          <p:attrName>style.visibility</p:attrName>
                                        </p:attrNameLst>
                                      </p:cBhvr>
                                      <p:to>
                                        <p:strVal val="visible"/>
                                      </p:to>
                                    </p:set>
                                    <p:anim calcmode="lin" valueType="num">
                                      <p:cBhvr>
                                        <p:cTn id="24" dur="1000" fill="hold"/>
                                        <p:tgtEl>
                                          <p:spTgt spid="28682"/>
                                        </p:tgtEl>
                                        <p:attrNameLst>
                                          <p:attrName>ppt_w</p:attrName>
                                        </p:attrNameLst>
                                      </p:cBhvr>
                                      <p:tavLst>
                                        <p:tav tm="0">
                                          <p:val>
                                            <p:fltVal val="0"/>
                                          </p:val>
                                        </p:tav>
                                        <p:tav tm="100000">
                                          <p:val>
                                            <p:strVal val="#ppt_w"/>
                                          </p:val>
                                        </p:tav>
                                      </p:tavLst>
                                    </p:anim>
                                    <p:anim calcmode="lin" valueType="num">
                                      <p:cBhvr>
                                        <p:cTn id="25" dur="1000" fill="hold"/>
                                        <p:tgtEl>
                                          <p:spTgt spid="28682"/>
                                        </p:tgtEl>
                                        <p:attrNameLst>
                                          <p:attrName>ppt_h</p:attrName>
                                        </p:attrNameLst>
                                      </p:cBhvr>
                                      <p:tavLst>
                                        <p:tav tm="0">
                                          <p:val>
                                            <p:fltVal val="0"/>
                                          </p:val>
                                        </p:tav>
                                        <p:tav tm="100000">
                                          <p:val>
                                            <p:strVal val="#ppt_h"/>
                                          </p:val>
                                        </p:tav>
                                      </p:tavLst>
                                    </p:anim>
                                    <p:anim calcmode="lin" valueType="num">
                                      <p:cBhvr>
                                        <p:cTn id="26" dur="1000" fill="hold"/>
                                        <p:tgtEl>
                                          <p:spTgt spid="2868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8682"/>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48" presetClass="entr" presetSubtype="0" accel="50000" fill="hold" nodeType="afterEffect">
                                  <p:stCondLst>
                                    <p:cond delay="0"/>
                                  </p:stCondLst>
                                  <p:childTnLst>
                                    <p:set>
                                      <p:cBhvr>
                                        <p:cTn id="30" dur="1" fill="hold">
                                          <p:stCondLst>
                                            <p:cond delay="0"/>
                                          </p:stCondLst>
                                        </p:cTn>
                                        <p:tgtEl>
                                          <p:spTgt spid="28678"/>
                                        </p:tgtEl>
                                        <p:attrNameLst>
                                          <p:attrName>style.visibility</p:attrName>
                                        </p:attrNameLst>
                                      </p:cBhvr>
                                      <p:to>
                                        <p:strVal val="visible"/>
                                      </p:to>
                                    </p:set>
                                    <p:anim calcmode="lin" valueType="num">
                                      <p:cBhvr>
                                        <p:cTn id="31" dur="1000" fill="hold"/>
                                        <p:tgtEl>
                                          <p:spTgt spid="286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8678"/>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8678"/>
                                        </p:tgtEl>
                                        <p:attrNameLst>
                                          <p:attrName>ppt_y</p:attrName>
                                        </p:attrNameLst>
                                      </p:cBhvr>
                                      <p:tavLst>
                                        <p:tav tm="0">
                                          <p:val>
                                            <p:strVal val="#ppt_y"/>
                                          </p:val>
                                        </p:tav>
                                        <p:tav tm="100000">
                                          <p:val>
                                            <p:strVal val="#ppt_y"/>
                                          </p:val>
                                        </p:tav>
                                      </p:tavLst>
                                    </p:anim>
                                    <p:animEffect transition="in" filter="fade">
                                      <p:cBhvr>
                                        <p:cTn id="34" dur="1000"/>
                                        <p:tgtEl>
                                          <p:spTgt spid="28678"/>
                                        </p:tgtEl>
                                      </p:cBhvr>
                                    </p:animEffect>
                                  </p:childTnLst>
                                </p:cTn>
                              </p:par>
                            </p:childTnLst>
                          </p:cTn>
                        </p:par>
                        <p:par>
                          <p:cTn id="35" fill="hold">
                            <p:stCondLst>
                              <p:cond delay="4000"/>
                            </p:stCondLst>
                            <p:childTnLst>
                              <p:par>
                                <p:cTn id="36" presetID="52" presetClass="entr" presetSubtype="0" fill="hold" nodeType="afterEffect">
                                  <p:stCondLst>
                                    <p:cond delay="0"/>
                                  </p:stCondLst>
                                  <p:childTnLst>
                                    <p:set>
                                      <p:cBhvr>
                                        <p:cTn id="37" dur="1" fill="hold">
                                          <p:stCondLst>
                                            <p:cond delay="0"/>
                                          </p:stCondLst>
                                        </p:cTn>
                                        <p:tgtEl>
                                          <p:spTgt spid="28680"/>
                                        </p:tgtEl>
                                        <p:attrNameLst>
                                          <p:attrName>style.visibility</p:attrName>
                                        </p:attrNameLst>
                                      </p:cBhvr>
                                      <p:to>
                                        <p:strVal val="visible"/>
                                      </p:to>
                                    </p:set>
                                    <p:animScale>
                                      <p:cBhvr>
                                        <p:cTn id="38" dur="1000" decel="50000" fill="hold">
                                          <p:stCondLst>
                                            <p:cond delay="0"/>
                                          </p:stCondLst>
                                        </p:cTn>
                                        <p:tgtEl>
                                          <p:spTgt spid="286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8680"/>
                                        </p:tgtEl>
                                        <p:attrNameLst>
                                          <p:attrName>ppt_x</p:attrName>
                                          <p:attrName>ppt_y</p:attrName>
                                        </p:attrNameLst>
                                      </p:cBhvr>
                                    </p:animMotion>
                                    <p:animEffect transition="in" filter="fade">
                                      <p:cBhvr>
                                        <p:cTn id="40" dur="1000"/>
                                        <p:tgtEl>
                                          <p:spTgt spid="28680"/>
                                        </p:tgtEl>
                                      </p:cBhvr>
                                    </p:animEffect>
                                  </p:childTnLst>
                                </p:cTn>
                              </p:par>
                            </p:childTnLst>
                          </p:cTn>
                        </p:par>
                        <p:par>
                          <p:cTn id="41" fill="hold">
                            <p:stCondLst>
                              <p:cond delay="5000"/>
                            </p:stCondLst>
                            <p:childTnLst>
                              <p:par>
                                <p:cTn id="42" presetID="35" presetClass="entr" presetSubtype="0" fill="hold" nodeType="afterEffect">
                                  <p:stCondLst>
                                    <p:cond delay="0"/>
                                  </p:stCondLst>
                                  <p:childTnLst>
                                    <p:set>
                                      <p:cBhvr>
                                        <p:cTn id="43" dur="1" fill="hold">
                                          <p:stCondLst>
                                            <p:cond delay="0"/>
                                          </p:stCondLst>
                                        </p:cTn>
                                        <p:tgtEl>
                                          <p:spTgt spid="28684"/>
                                        </p:tgtEl>
                                        <p:attrNameLst>
                                          <p:attrName>style.visibility</p:attrName>
                                        </p:attrNameLst>
                                      </p:cBhvr>
                                      <p:to>
                                        <p:strVal val="visible"/>
                                      </p:to>
                                    </p:set>
                                    <p:animEffect transition="in" filter="fade">
                                      <p:cBhvr>
                                        <p:cTn id="44" dur="2000"/>
                                        <p:tgtEl>
                                          <p:spTgt spid="28684"/>
                                        </p:tgtEl>
                                      </p:cBhvr>
                                    </p:animEffect>
                                    <p:anim calcmode="lin" valueType="num">
                                      <p:cBhvr>
                                        <p:cTn id="45" dur="2000" fill="hold"/>
                                        <p:tgtEl>
                                          <p:spTgt spid="28684"/>
                                        </p:tgtEl>
                                        <p:attrNameLst>
                                          <p:attrName>style.rotation</p:attrName>
                                        </p:attrNameLst>
                                      </p:cBhvr>
                                      <p:tavLst>
                                        <p:tav tm="0">
                                          <p:val>
                                            <p:fltVal val="720"/>
                                          </p:val>
                                        </p:tav>
                                        <p:tav tm="100000">
                                          <p:val>
                                            <p:fltVal val="0"/>
                                          </p:val>
                                        </p:tav>
                                      </p:tavLst>
                                    </p:anim>
                                    <p:anim calcmode="lin" valueType="num">
                                      <p:cBhvr>
                                        <p:cTn id="46" dur="2000" fill="hold"/>
                                        <p:tgtEl>
                                          <p:spTgt spid="28684"/>
                                        </p:tgtEl>
                                        <p:attrNameLst>
                                          <p:attrName>ppt_h</p:attrName>
                                        </p:attrNameLst>
                                      </p:cBhvr>
                                      <p:tavLst>
                                        <p:tav tm="0">
                                          <p:val>
                                            <p:fltVal val="0"/>
                                          </p:val>
                                        </p:tav>
                                        <p:tav tm="100000">
                                          <p:val>
                                            <p:strVal val="#ppt_h"/>
                                          </p:val>
                                        </p:tav>
                                      </p:tavLst>
                                    </p:anim>
                                    <p:anim calcmode="lin" valueType="num">
                                      <p:cBhvr>
                                        <p:cTn id="47" dur="2000" fill="hold"/>
                                        <p:tgtEl>
                                          <p:spTgt spid="286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b="1" u="sng" dirty="0"/>
              <a:t>TERMS</a:t>
            </a:r>
            <a:r>
              <a:rPr lang="en-US" b="1" dirty="0"/>
              <a:t>:</a:t>
            </a:r>
            <a:endParaRPr lang="en-US" dirty="0"/>
          </a:p>
        </p:txBody>
      </p:sp>
      <p:sp>
        <p:nvSpPr>
          <p:cNvPr id="3" name="Content Placeholder 2"/>
          <p:cNvSpPr>
            <a:spLocks noGrp="1"/>
          </p:cNvSpPr>
          <p:nvPr>
            <p:ph idx="1"/>
          </p:nvPr>
        </p:nvSpPr>
        <p:spPr>
          <a:xfrm>
            <a:off x="457200" y="1219200"/>
            <a:ext cx="8229600" cy="5638800"/>
          </a:xfrm>
        </p:spPr>
        <p:txBody>
          <a:bodyPr>
            <a:normAutofit fontScale="77500" lnSpcReduction="20000"/>
          </a:bodyPr>
          <a:lstStyle/>
          <a:p>
            <a:r>
              <a:rPr lang="en-US" sz="3400" u="sng" dirty="0">
                <a:solidFill>
                  <a:srgbClr val="FFFF00"/>
                </a:solidFill>
              </a:rPr>
              <a:t>Ace</a:t>
            </a:r>
            <a:r>
              <a:rPr lang="en-US" sz="3400" dirty="0">
                <a:solidFill>
                  <a:srgbClr val="FFFF00"/>
                </a:solidFill>
              </a:rPr>
              <a:t>- </a:t>
            </a:r>
            <a:r>
              <a:rPr lang="en-US" sz="3200" dirty="0"/>
              <a:t>When the ball is served to the other team, and no one touches it.</a:t>
            </a:r>
          </a:p>
          <a:p>
            <a:pPr>
              <a:buNone/>
            </a:pPr>
            <a:endParaRPr lang="en-US" sz="1000" dirty="0"/>
          </a:p>
          <a:p>
            <a:r>
              <a:rPr lang="en-US" sz="3400" u="sng" dirty="0">
                <a:solidFill>
                  <a:srgbClr val="FFFF00"/>
                </a:solidFill>
              </a:rPr>
              <a:t>Dig</a:t>
            </a:r>
            <a:r>
              <a:rPr lang="en-US" sz="3400" dirty="0">
                <a:solidFill>
                  <a:srgbClr val="FFFF00"/>
                </a:solidFill>
              </a:rPr>
              <a:t>-</a:t>
            </a:r>
            <a:r>
              <a:rPr lang="en-US" sz="3400" dirty="0"/>
              <a:t> </a:t>
            </a:r>
            <a:r>
              <a:rPr lang="en-US" sz="3200" dirty="0"/>
              <a:t>When a player makes a save from a very difficult spike.</a:t>
            </a:r>
          </a:p>
          <a:p>
            <a:pPr>
              <a:buNone/>
            </a:pPr>
            <a:endParaRPr lang="en-US" sz="1000" dirty="0"/>
          </a:p>
          <a:p>
            <a:r>
              <a:rPr lang="en-US" sz="3400" u="sng" dirty="0">
                <a:solidFill>
                  <a:srgbClr val="FFFF00"/>
                </a:solidFill>
              </a:rPr>
              <a:t>Kill</a:t>
            </a:r>
            <a:r>
              <a:rPr lang="en-US" sz="3400" dirty="0">
                <a:solidFill>
                  <a:srgbClr val="FFFF00"/>
                </a:solidFill>
              </a:rPr>
              <a:t>-</a:t>
            </a:r>
            <a:r>
              <a:rPr lang="en-US" sz="3400" dirty="0"/>
              <a:t> </a:t>
            </a:r>
            <a:r>
              <a:rPr lang="en-US" sz="3200" dirty="0"/>
              <a:t>When a team spikes the ball and it either ends in a point or a </a:t>
            </a:r>
            <a:r>
              <a:rPr lang="en-US" sz="3200" dirty="0" err="1"/>
              <a:t>sideout</a:t>
            </a:r>
            <a:r>
              <a:rPr lang="en-US" sz="3200" dirty="0"/>
              <a:t>.</a:t>
            </a:r>
          </a:p>
          <a:p>
            <a:pPr>
              <a:buNone/>
            </a:pPr>
            <a:endParaRPr lang="en-US" sz="1000" dirty="0"/>
          </a:p>
          <a:p>
            <a:r>
              <a:rPr lang="en-US" sz="3400" u="sng" dirty="0">
                <a:solidFill>
                  <a:srgbClr val="FFFF00"/>
                </a:solidFill>
              </a:rPr>
              <a:t>Roof</a:t>
            </a:r>
            <a:r>
              <a:rPr lang="en-US" sz="3400" dirty="0">
                <a:solidFill>
                  <a:srgbClr val="FFFF00"/>
                </a:solidFill>
              </a:rPr>
              <a:t>- </a:t>
            </a:r>
            <a:r>
              <a:rPr lang="en-US" sz="3200" dirty="0"/>
              <a:t>When a player jumps above the height of the net, and blocks the ball.</a:t>
            </a:r>
          </a:p>
          <a:p>
            <a:pPr>
              <a:buNone/>
            </a:pPr>
            <a:endParaRPr lang="en-US" sz="1000" dirty="0"/>
          </a:p>
          <a:p>
            <a:r>
              <a:rPr lang="en-US" sz="3400" u="sng" dirty="0">
                <a:solidFill>
                  <a:srgbClr val="FFFF00"/>
                </a:solidFill>
              </a:rPr>
              <a:t>Sideout</a:t>
            </a:r>
            <a:r>
              <a:rPr lang="en-US" sz="3400" dirty="0">
                <a:solidFill>
                  <a:srgbClr val="FFFF00"/>
                </a:solidFill>
              </a:rPr>
              <a:t>-</a:t>
            </a:r>
            <a:r>
              <a:rPr lang="en-US" sz="3400" dirty="0"/>
              <a:t> </a:t>
            </a:r>
            <a:r>
              <a:rPr lang="en-US" sz="3200" dirty="0"/>
              <a:t>When the team that served the ball makes a mistake, causing the ball to go to the other team.</a:t>
            </a:r>
          </a:p>
          <a:p>
            <a:pPr>
              <a:buNone/>
            </a:pPr>
            <a:endParaRPr lang="en-US" sz="1000" dirty="0"/>
          </a:p>
          <a:p>
            <a:r>
              <a:rPr lang="en-US" sz="3400" u="sng" dirty="0">
                <a:solidFill>
                  <a:srgbClr val="FFFF00"/>
                </a:solidFill>
              </a:rPr>
              <a:t>Stuff</a:t>
            </a:r>
            <a:r>
              <a:rPr lang="en-US" sz="3400" dirty="0">
                <a:solidFill>
                  <a:srgbClr val="FFFF00"/>
                </a:solidFill>
              </a:rPr>
              <a:t>- </a:t>
            </a:r>
            <a:r>
              <a:rPr lang="en-US" sz="3200" dirty="0"/>
              <a:t>When a player jumps about the height of the net, blocks the ball, and the ball goes back at the person who attacked(spiked) the ball.</a:t>
            </a:r>
            <a:endParaRPr lang="en-US" sz="3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portsknowhow.com/images/diagrams/volleyball-court-dimensions-diagram-lrg.gif"/>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3276600" y="609600"/>
            <a:ext cx="4191000" cy="762000"/>
          </a:xfrm>
        </p:spPr>
        <p:txBody>
          <a:bodyPr>
            <a:normAutofit fontScale="90000"/>
          </a:bodyPr>
          <a:lstStyle/>
          <a:p>
            <a:pPr algn="ctr"/>
            <a:r>
              <a:rPr lang="en-US" b="1" u="sng" dirty="0">
                <a:solidFill>
                  <a:schemeClr val="bg2">
                    <a:lumMod val="50000"/>
                  </a:schemeClr>
                </a:solidFill>
              </a:rPr>
              <a:t>Court Size</a:t>
            </a:r>
          </a:p>
        </p:txBody>
      </p:sp>
      <p:sp>
        <p:nvSpPr>
          <p:cNvPr id="6" name="Title 1"/>
          <p:cNvSpPr txBox="1">
            <a:spLocks/>
          </p:cNvSpPr>
          <p:nvPr/>
        </p:nvSpPr>
        <p:spPr>
          <a:xfrm>
            <a:off x="0" y="4191000"/>
            <a:ext cx="2286000" cy="1219200"/>
          </a:xfrm>
          <a:prstGeom prst="rect">
            <a:avLst/>
          </a:prstGeom>
          <a:ln w="6350" cap="rnd">
            <a:noFill/>
          </a:ln>
        </p:spPr>
        <p:txBody>
          <a:bodyPr vert="horz" rtlCol="0" anchor="b" anchorCtr="0">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a:ln w="3200">
                  <a:solidFill>
                    <a:schemeClr val="bg2">
                      <a:shade val="75000"/>
                      <a:alpha val="25000"/>
                    </a:schemeClr>
                  </a:solidFill>
                  <a:prstDash val="solid"/>
                  <a:round/>
                </a:ln>
                <a:solidFill>
                  <a:schemeClr val="bg2">
                    <a:lumMod val="50000"/>
                  </a:schemeClr>
                </a:solidFill>
                <a:effectLst>
                  <a:innerShdw blurRad="50800" dist="25400" dir="13500000">
                    <a:prstClr val="black">
                      <a:alpha val="70000"/>
                    </a:prstClr>
                  </a:innerShdw>
                </a:effectLst>
                <a:uLnTx/>
                <a:uFillTx/>
                <a:latin typeface="+mj-lt"/>
                <a:ea typeface="+mj-ea"/>
                <a:cs typeface="+mj-cs"/>
              </a:rPr>
              <a:t>Height of the Net?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533400"/>
            <a:ext cx="3657600" cy="1981200"/>
          </a:xfrm>
        </p:spPr>
        <p:txBody>
          <a:bodyPr>
            <a:normAutofit fontScale="90000"/>
          </a:bodyPr>
          <a:lstStyle/>
          <a:p>
            <a:pPr algn="ctr"/>
            <a:r>
              <a:rPr lang="en-US" sz="6700" u="sng" dirty="0"/>
              <a:t>Referee </a:t>
            </a:r>
            <a:br>
              <a:rPr lang="en-US" sz="6700" u="sng" dirty="0"/>
            </a:br>
            <a:r>
              <a:rPr lang="en-US" sz="6700" u="sng" dirty="0"/>
              <a:t>Signals</a:t>
            </a:r>
          </a:p>
        </p:txBody>
      </p:sp>
      <p:pic>
        <p:nvPicPr>
          <p:cNvPr id="2050" name="Picture 2" descr="http://garlandvolleyball.net/wp-content/uploads/2010/01/refsigns.gif"/>
          <p:cNvPicPr>
            <a:picLocks noChangeAspect="1" noChangeArrowheads="1"/>
          </p:cNvPicPr>
          <p:nvPr/>
        </p:nvPicPr>
        <p:blipFill>
          <a:blip r:embed="rId2" cstate="print"/>
          <a:srcRect/>
          <a:stretch>
            <a:fillRect/>
          </a:stretch>
        </p:blipFill>
        <p:spPr bwMode="auto">
          <a:xfrm>
            <a:off x="-1" y="1"/>
            <a:ext cx="5562601" cy="68580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normAutofit/>
          </a:bodyPr>
          <a:lstStyle/>
          <a:p>
            <a:pPr algn="ctr"/>
            <a:r>
              <a:rPr lang="en-US" sz="6000" dirty="0">
                <a:solidFill>
                  <a:srgbClr val="FFFF00"/>
                </a:solidFill>
              </a:rPr>
              <a:t>Today</a:t>
            </a:r>
          </a:p>
        </p:txBody>
      </p:sp>
      <p:sp>
        <p:nvSpPr>
          <p:cNvPr id="3" name="Content Placeholder 2"/>
          <p:cNvSpPr>
            <a:spLocks noGrp="1"/>
          </p:cNvSpPr>
          <p:nvPr>
            <p:ph idx="1"/>
          </p:nvPr>
        </p:nvSpPr>
        <p:spPr>
          <a:xfrm>
            <a:off x="0" y="914400"/>
            <a:ext cx="8915400" cy="1371601"/>
          </a:xfrm>
        </p:spPr>
        <p:txBody>
          <a:bodyPr>
            <a:normAutofit fontScale="85000" lnSpcReduction="20000"/>
          </a:bodyPr>
          <a:lstStyle/>
          <a:p>
            <a:r>
              <a:rPr lang="en-US" dirty="0"/>
              <a:t>Fastest growing sport in the West Coast.  Olympic Sport since 1964.  Today we have Sand Volleyball.  Both males &amp; females are played at the Olympics since 1996 (two person).</a:t>
            </a:r>
          </a:p>
          <a:p>
            <a:endParaRPr lang="en-US" dirty="0"/>
          </a:p>
        </p:txBody>
      </p:sp>
      <p:pic>
        <p:nvPicPr>
          <p:cNvPr id="1028" name="Picture 4" descr="http://www.socalbeachmag.net/images/2006_8_14_AVP_Manhattan_Beach_Open_306-reszie-logo.jpg"/>
          <p:cNvPicPr>
            <a:picLocks noChangeAspect="1" noChangeArrowheads="1"/>
          </p:cNvPicPr>
          <p:nvPr/>
        </p:nvPicPr>
        <p:blipFill>
          <a:blip r:embed="rId2" cstate="print"/>
          <a:srcRect/>
          <a:stretch>
            <a:fillRect/>
          </a:stretch>
        </p:blipFill>
        <p:spPr bwMode="auto">
          <a:xfrm>
            <a:off x="4953000" y="2438400"/>
            <a:ext cx="3733800" cy="4419600"/>
          </a:xfrm>
          <a:prstGeom prst="rect">
            <a:avLst/>
          </a:prstGeom>
          <a:noFill/>
        </p:spPr>
      </p:pic>
      <p:pic>
        <p:nvPicPr>
          <p:cNvPr id="1030" name="Picture 6" descr="http://upload.wikimedia.org/wikipedia/commons/d/d1/China_vs._Austria_in_Beach_Volleyball_-_Summer_Olympics_Beijing_2008.jpg"/>
          <p:cNvPicPr>
            <a:picLocks noChangeAspect="1" noChangeArrowheads="1"/>
          </p:cNvPicPr>
          <p:nvPr/>
        </p:nvPicPr>
        <p:blipFill>
          <a:blip r:embed="rId3" cstate="print"/>
          <a:srcRect/>
          <a:stretch>
            <a:fillRect/>
          </a:stretch>
        </p:blipFill>
        <p:spPr bwMode="auto">
          <a:xfrm>
            <a:off x="990600" y="2409825"/>
            <a:ext cx="3505200" cy="44481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p:cTn id="11" dur="500" fill="hold"/>
                                        <p:tgtEl>
                                          <p:spTgt spid="1030"/>
                                        </p:tgtEl>
                                        <p:attrNameLst>
                                          <p:attrName>ppt_w</p:attrName>
                                        </p:attrNameLst>
                                      </p:cBhvr>
                                      <p:tavLst>
                                        <p:tav tm="0">
                                          <p:val>
                                            <p:fltVal val="0"/>
                                          </p:val>
                                        </p:tav>
                                        <p:tav tm="100000">
                                          <p:val>
                                            <p:strVal val="#ppt_w"/>
                                          </p:val>
                                        </p:tav>
                                      </p:tavLst>
                                    </p:anim>
                                    <p:anim calcmode="lin" valueType="num">
                                      <p:cBhvr>
                                        <p:cTn id="12" dur="500" fill="hold"/>
                                        <p:tgtEl>
                                          <p:spTgt spid="1030"/>
                                        </p:tgtEl>
                                        <p:attrNameLst>
                                          <p:attrName>ppt_h</p:attrName>
                                        </p:attrNameLst>
                                      </p:cBhvr>
                                      <p:tavLst>
                                        <p:tav tm="0">
                                          <p:val>
                                            <p:fltVal val="0"/>
                                          </p:val>
                                        </p:tav>
                                        <p:tav tm="100000">
                                          <p:val>
                                            <p:strVal val="#ppt_h"/>
                                          </p:val>
                                        </p:tav>
                                      </p:tavLst>
                                    </p:anim>
                                    <p:animEffect transition="in" filter="fade">
                                      <p:cBhvr>
                                        <p:cTn id="13" dur="500"/>
                                        <p:tgtEl>
                                          <p:spTgt spid="1030"/>
                                        </p:tgtEl>
                                      </p:cBhvr>
                                    </p:animEffect>
                                  </p:childTnLst>
                                </p:cTn>
                              </p:par>
                              <p:par>
                                <p:cTn id="14" presetID="37"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anim calcmode="lin" valueType="num">
                                      <p:cBhvr>
                                        <p:cTn id="17" dur="1000" fill="hold"/>
                                        <p:tgtEl>
                                          <p:spTgt spid="1028"/>
                                        </p:tgtEl>
                                        <p:attrNameLst>
                                          <p:attrName>ppt_x</p:attrName>
                                        </p:attrNameLst>
                                      </p:cBhvr>
                                      <p:tavLst>
                                        <p:tav tm="0">
                                          <p:val>
                                            <p:strVal val="#ppt_x"/>
                                          </p:val>
                                        </p:tav>
                                        <p:tav tm="100000">
                                          <p:val>
                                            <p:strVal val="#ppt_x"/>
                                          </p:val>
                                        </p:tav>
                                      </p:tavLst>
                                    </p:anim>
                                    <p:anim calcmode="lin" valueType="num">
                                      <p:cBhvr>
                                        <p:cTn id="18" dur="900" decel="100000" fill="hold"/>
                                        <p:tgtEl>
                                          <p:spTgt spid="102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600" b="1" i="1" u="sng" dirty="0"/>
              <a:t>History</a:t>
            </a:r>
          </a:p>
        </p:txBody>
      </p:sp>
      <p:sp>
        <p:nvSpPr>
          <p:cNvPr id="5" name="Content Placeholder 4"/>
          <p:cNvSpPr>
            <a:spLocks noGrp="1"/>
          </p:cNvSpPr>
          <p:nvPr>
            <p:ph idx="1"/>
          </p:nvPr>
        </p:nvSpPr>
        <p:spPr>
          <a:xfrm>
            <a:off x="152400" y="1676400"/>
            <a:ext cx="5562600" cy="4953000"/>
          </a:xfrm>
        </p:spPr>
        <p:txBody>
          <a:bodyPr>
            <a:normAutofit fontScale="92500" lnSpcReduction="10000"/>
          </a:bodyPr>
          <a:lstStyle/>
          <a:p>
            <a:r>
              <a:rPr lang="en-US" b="1" i="1" u="sng" dirty="0">
                <a:solidFill>
                  <a:srgbClr val="FFFF00"/>
                </a:solidFill>
              </a:rPr>
              <a:t>William G. Morgan </a:t>
            </a:r>
            <a:r>
              <a:rPr lang="en-US" dirty="0"/>
              <a:t>is a YMCA, Physical Education Director</a:t>
            </a:r>
          </a:p>
          <a:p>
            <a:pPr>
              <a:buNone/>
            </a:pPr>
            <a:endParaRPr lang="en-US" sz="1200" dirty="0"/>
          </a:p>
          <a:p>
            <a:r>
              <a:rPr lang="en-US" dirty="0"/>
              <a:t>Founded in Holyoke, </a:t>
            </a:r>
            <a:r>
              <a:rPr lang="en-US" dirty="0">
                <a:solidFill>
                  <a:srgbClr val="FFFF00"/>
                </a:solidFill>
              </a:rPr>
              <a:t>Massachusetts</a:t>
            </a:r>
          </a:p>
          <a:p>
            <a:pPr>
              <a:buNone/>
            </a:pPr>
            <a:endParaRPr lang="en-US" sz="1200" dirty="0">
              <a:solidFill>
                <a:schemeClr val="tx2">
                  <a:lumMod val="75000"/>
                </a:schemeClr>
              </a:solidFill>
            </a:endParaRPr>
          </a:p>
          <a:p>
            <a:r>
              <a:rPr lang="en-US" dirty="0"/>
              <a:t>The game was first created on </a:t>
            </a:r>
            <a:r>
              <a:rPr lang="en-US" u="sng" dirty="0">
                <a:solidFill>
                  <a:srgbClr val="FFFF00"/>
                </a:solidFill>
              </a:rPr>
              <a:t>February 9, 1895</a:t>
            </a:r>
          </a:p>
          <a:p>
            <a:pPr>
              <a:buNone/>
            </a:pPr>
            <a:endParaRPr lang="en-US" sz="1200" u="sng" dirty="0">
              <a:solidFill>
                <a:schemeClr val="tx2">
                  <a:lumMod val="75000"/>
                </a:schemeClr>
              </a:solidFill>
            </a:endParaRPr>
          </a:p>
          <a:p>
            <a:r>
              <a:rPr lang="en-US" dirty="0"/>
              <a:t>He took characteristics from </a:t>
            </a:r>
            <a:r>
              <a:rPr lang="en-US" dirty="0">
                <a:solidFill>
                  <a:srgbClr val="FFFF00"/>
                </a:solidFill>
              </a:rPr>
              <a:t>tennis</a:t>
            </a:r>
            <a:r>
              <a:rPr lang="en-US" dirty="0"/>
              <a:t> and </a:t>
            </a:r>
            <a:r>
              <a:rPr lang="en-US" dirty="0">
                <a:solidFill>
                  <a:srgbClr val="FFFF00"/>
                </a:solidFill>
              </a:rPr>
              <a:t>handball</a:t>
            </a:r>
            <a:r>
              <a:rPr lang="en-US" dirty="0"/>
              <a:t> to create Volleyball.</a:t>
            </a:r>
          </a:p>
        </p:txBody>
      </p:sp>
      <p:pic>
        <p:nvPicPr>
          <p:cNvPr id="12290" name="Picture 2" descr="File:William G. Morgan.jpg">
            <a:hlinkClick r:id="rId2"/>
          </p:cNvPr>
          <p:cNvPicPr>
            <a:picLocks noChangeAspect="1" noChangeArrowheads="1"/>
          </p:cNvPicPr>
          <p:nvPr/>
        </p:nvPicPr>
        <p:blipFill>
          <a:blip r:embed="rId3" cstate="print"/>
          <a:srcRect/>
          <a:stretch>
            <a:fillRect/>
          </a:stretch>
        </p:blipFill>
        <p:spPr bwMode="auto">
          <a:xfrm>
            <a:off x="5715000" y="0"/>
            <a:ext cx="3295650" cy="40481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dissolv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heckerboard(across)">
                                      <p:cBhvr>
                                        <p:cTn id="18" dur="500"/>
                                        <p:tgtEl>
                                          <p:spTgt spid="5">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checkerboard(across)">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US" sz="6000" u="sng" dirty="0"/>
              <a:t>First set of rules and play</a:t>
            </a:r>
          </a:p>
        </p:txBody>
      </p:sp>
      <p:sp>
        <p:nvSpPr>
          <p:cNvPr id="2" name="Content Placeholder 1"/>
          <p:cNvSpPr>
            <a:spLocks noGrp="1"/>
          </p:cNvSpPr>
          <p:nvPr>
            <p:ph idx="1"/>
          </p:nvPr>
        </p:nvSpPr>
        <p:spPr>
          <a:xfrm>
            <a:off x="0" y="1981200"/>
            <a:ext cx="4876800" cy="4724400"/>
          </a:xfrm>
        </p:spPr>
        <p:txBody>
          <a:bodyPr>
            <a:normAutofit fontScale="77500" lnSpcReduction="20000"/>
          </a:bodyPr>
          <a:lstStyle/>
          <a:p>
            <a:r>
              <a:rPr lang="en-US" dirty="0"/>
              <a:t>The first rules, written down by William G Morgan, called for a </a:t>
            </a:r>
            <a:r>
              <a:rPr lang="en-US" u="sng" dirty="0"/>
              <a:t>net 6 ft 6 in </a:t>
            </a:r>
            <a:r>
              <a:rPr lang="en-US" dirty="0"/>
              <a:t>(1.98 m) high, a </a:t>
            </a:r>
            <a:r>
              <a:rPr lang="en-US" u="sng" dirty="0"/>
              <a:t>25×50 ft </a:t>
            </a:r>
            <a:r>
              <a:rPr lang="en-US" dirty="0"/>
              <a:t>(7.6×15.2 m) court, and </a:t>
            </a:r>
            <a:r>
              <a:rPr lang="en-US" dirty="0">
                <a:solidFill>
                  <a:srgbClr val="FFFF00"/>
                </a:solidFill>
              </a:rPr>
              <a:t>any number of players</a:t>
            </a:r>
            <a:r>
              <a:rPr lang="en-US" dirty="0"/>
              <a:t>. </a:t>
            </a:r>
          </a:p>
          <a:p>
            <a:pPr>
              <a:buNone/>
            </a:pPr>
            <a:endParaRPr lang="en-US" sz="1000" dirty="0"/>
          </a:p>
          <a:p>
            <a:r>
              <a:rPr lang="en-US" dirty="0"/>
              <a:t>A match was composed of </a:t>
            </a:r>
            <a:r>
              <a:rPr lang="en-US" u="sng" dirty="0">
                <a:solidFill>
                  <a:srgbClr val="FFFF00"/>
                </a:solidFill>
              </a:rPr>
              <a:t>nine innings </a:t>
            </a:r>
            <a:r>
              <a:rPr lang="en-US" dirty="0"/>
              <a:t>with three serves for each team in each inning, and </a:t>
            </a:r>
            <a:r>
              <a:rPr lang="en-US" u="sng" dirty="0">
                <a:solidFill>
                  <a:srgbClr val="FFFF00"/>
                </a:solidFill>
              </a:rPr>
              <a:t>no limit </a:t>
            </a:r>
            <a:r>
              <a:rPr lang="en-US" dirty="0"/>
              <a:t>to the number of ball contacts for each team before sending the ball to the opponents’ court. </a:t>
            </a:r>
          </a:p>
          <a:p>
            <a:pPr>
              <a:buNone/>
            </a:pPr>
            <a:endParaRPr lang="en-US" sz="1000" dirty="0"/>
          </a:p>
          <a:p>
            <a:r>
              <a:rPr lang="en-US" dirty="0"/>
              <a:t>In case of a serving error, a </a:t>
            </a:r>
            <a:r>
              <a:rPr lang="en-US" u="sng" dirty="0">
                <a:solidFill>
                  <a:srgbClr val="FFFF00"/>
                </a:solidFill>
              </a:rPr>
              <a:t>second try was allowed</a:t>
            </a:r>
            <a:r>
              <a:rPr lang="en-US" dirty="0"/>
              <a:t>. </a:t>
            </a:r>
          </a:p>
        </p:txBody>
      </p:sp>
      <p:pic>
        <p:nvPicPr>
          <p:cNvPr id="26626" name="Picture 2" descr="http://www.sportsknowhow.com/images/volleyball-1950-lrg.gif"/>
          <p:cNvPicPr>
            <a:picLocks noChangeAspect="1" noChangeArrowheads="1"/>
          </p:cNvPicPr>
          <p:nvPr/>
        </p:nvPicPr>
        <p:blipFill>
          <a:blip r:embed="rId2" cstate="print"/>
          <a:srcRect/>
          <a:stretch>
            <a:fillRect/>
          </a:stretch>
        </p:blipFill>
        <p:spPr bwMode="auto">
          <a:xfrm>
            <a:off x="4876800" y="2057400"/>
            <a:ext cx="42672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diamond(in)">
                                      <p:cBhvr>
                                        <p:cTn id="10" dur="20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edge">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edge">
                                      <p:cBhvr>
                                        <p:cTn id="2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pPr algn="ctr"/>
            <a:r>
              <a:rPr lang="en-US" sz="6000" dirty="0"/>
              <a:t>Bump – Set - Spike</a:t>
            </a:r>
          </a:p>
        </p:txBody>
      </p:sp>
      <p:sp>
        <p:nvSpPr>
          <p:cNvPr id="3" name="Content Placeholder 2"/>
          <p:cNvSpPr>
            <a:spLocks noGrp="1"/>
          </p:cNvSpPr>
          <p:nvPr>
            <p:ph idx="1"/>
          </p:nvPr>
        </p:nvSpPr>
        <p:spPr/>
        <p:txBody>
          <a:bodyPr/>
          <a:lstStyle/>
          <a:p>
            <a:endParaRPr lang="en-US" dirty="0"/>
          </a:p>
        </p:txBody>
      </p:sp>
      <p:pic>
        <p:nvPicPr>
          <p:cNvPr id="10242" name="Picture 2" descr="http://www.volleyballadvisors.com/image-files/volleyball-skills-passing.jpg"/>
          <p:cNvPicPr>
            <a:picLocks noChangeAspect="1" noChangeArrowheads="1"/>
          </p:cNvPicPr>
          <p:nvPr/>
        </p:nvPicPr>
        <p:blipFill>
          <a:blip r:embed="rId2" cstate="print"/>
          <a:srcRect/>
          <a:stretch>
            <a:fillRect/>
          </a:stretch>
        </p:blipFill>
        <p:spPr bwMode="auto">
          <a:xfrm>
            <a:off x="0" y="2209800"/>
            <a:ext cx="3180969" cy="4381500"/>
          </a:xfrm>
          <a:prstGeom prst="rect">
            <a:avLst/>
          </a:prstGeom>
          <a:noFill/>
        </p:spPr>
      </p:pic>
      <p:pic>
        <p:nvPicPr>
          <p:cNvPr id="10244" name="Picture 4" descr="http://www.stmarytx.edu/news/sports/img/CuiSondra08ENMU3.jpg"/>
          <p:cNvPicPr>
            <a:picLocks noChangeAspect="1" noChangeArrowheads="1"/>
          </p:cNvPicPr>
          <p:nvPr/>
        </p:nvPicPr>
        <p:blipFill>
          <a:blip r:embed="rId3" cstate="print"/>
          <a:srcRect/>
          <a:stretch>
            <a:fillRect/>
          </a:stretch>
        </p:blipFill>
        <p:spPr bwMode="auto">
          <a:xfrm>
            <a:off x="3124200" y="2209800"/>
            <a:ext cx="2895600" cy="4343400"/>
          </a:xfrm>
          <a:prstGeom prst="rect">
            <a:avLst/>
          </a:prstGeom>
          <a:noFill/>
        </p:spPr>
      </p:pic>
      <p:pic>
        <p:nvPicPr>
          <p:cNvPr id="10246" name="Picture 6" descr="http://i.a.cnn.net/si/2005/sioncampus/12/14/uaward.volleyball/p1_elmer.jpg"/>
          <p:cNvPicPr>
            <a:picLocks noChangeAspect="1" noChangeArrowheads="1"/>
          </p:cNvPicPr>
          <p:nvPr/>
        </p:nvPicPr>
        <p:blipFill>
          <a:blip r:embed="rId4" cstate="print"/>
          <a:srcRect/>
          <a:stretch>
            <a:fillRect/>
          </a:stretch>
        </p:blipFill>
        <p:spPr bwMode="auto">
          <a:xfrm>
            <a:off x="6019799" y="2209800"/>
            <a:ext cx="3122341" cy="43434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600"/>
                            </p:stCondLst>
                            <p:childTnLst>
                              <p:par>
                                <p:cTn id="11" presetID="26" presetClass="entr" presetSubtype="0" fill="hold" nodeType="after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wipe(down)">
                                      <p:cBhvr>
                                        <p:cTn id="13" dur="580">
                                          <p:stCondLst>
                                            <p:cond delay="0"/>
                                          </p:stCondLst>
                                        </p:cTn>
                                        <p:tgtEl>
                                          <p:spTgt spid="10242"/>
                                        </p:tgtEl>
                                      </p:cBhvr>
                                    </p:animEffect>
                                    <p:anim calcmode="lin" valueType="num">
                                      <p:cBhvr>
                                        <p:cTn id="14"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42"/>
                                        </p:tgtEl>
                                      </p:cBhvr>
                                      <p:to x="100000" y="60000"/>
                                    </p:animScale>
                                    <p:animScale>
                                      <p:cBhvr>
                                        <p:cTn id="20" dur="166" decel="50000">
                                          <p:stCondLst>
                                            <p:cond delay="676"/>
                                          </p:stCondLst>
                                        </p:cTn>
                                        <p:tgtEl>
                                          <p:spTgt spid="10242"/>
                                        </p:tgtEl>
                                      </p:cBhvr>
                                      <p:to x="100000" y="100000"/>
                                    </p:animScale>
                                    <p:animScale>
                                      <p:cBhvr>
                                        <p:cTn id="21" dur="26">
                                          <p:stCondLst>
                                            <p:cond delay="1312"/>
                                          </p:stCondLst>
                                        </p:cTn>
                                        <p:tgtEl>
                                          <p:spTgt spid="10242"/>
                                        </p:tgtEl>
                                      </p:cBhvr>
                                      <p:to x="100000" y="80000"/>
                                    </p:animScale>
                                    <p:animScale>
                                      <p:cBhvr>
                                        <p:cTn id="22" dur="166" decel="50000">
                                          <p:stCondLst>
                                            <p:cond delay="1338"/>
                                          </p:stCondLst>
                                        </p:cTn>
                                        <p:tgtEl>
                                          <p:spTgt spid="10242"/>
                                        </p:tgtEl>
                                      </p:cBhvr>
                                      <p:to x="100000" y="100000"/>
                                    </p:animScale>
                                    <p:animScale>
                                      <p:cBhvr>
                                        <p:cTn id="23" dur="26">
                                          <p:stCondLst>
                                            <p:cond delay="1642"/>
                                          </p:stCondLst>
                                        </p:cTn>
                                        <p:tgtEl>
                                          <p:spTgt spid="10242"/>
                                        </p:tgtEl>
                                      </p:cBhvr>
                                      <p:to x="100000" y="90000"/>
                                    </p:animScale>
                                    <p:animScale>
                                      <p:cBhvr>
                                        <p:cTn id="24" dur="166" decel="50000">
                                          <p:stCondLst>
                                            <p:cond delay="1668"/>
                                          </p:stCondLst>
                                        </p:cTn>
                                        <p:tgtEl>
                                          <p:spTgt spid="10242"/>
                                        </p:tgtEl>
                                      </p:cBhvr>
                                      <p:to x="100000" y="100000"/>
                                    </p:animScale>
                                    <p:animScale>
                                      <p:cBhvr>
                                        <p:cTn id="25" dur="26">
                                          <p:stCondLst>
                                            <p:cond delay="1808"/>
                                          </p:stCondLst>
                                        </p:cTn>
                                        <p:tgtEl>
                                          <p:spTgt spid="10242"/>
                                        </p:tgtEl>
                                      </p:cBhvr>
                                      <p:to x="100000" y="95000"/>
                                    </p:animScale>
                                    <p:animScale>
                                      <p:cBhvr>
                                        <p:cTn id="26" dur="166" decel="50000">
                                          <p:stCondLst>
                                            <p:cond delay="1834"/>
                                          </p:stCondLst>
                                        </p:cTn>
                                        <p:tgtEl>
                                          <p:spTgt spid="10242"/>
                                        </p:tgtEl>
                                      </p:cBhvr>
                                      <p:to x="100000" y="100000"/>
                                    </p:animScale>
                                  </p:childTnLst>
                                </p:cTn>
                              </p:par>
                            </p:childTnLst>
                          </p:cTn>
                        </p:par>
                        <p:par>
                          <p:cTn id="27" fill="hold">
                            <p:stCondLst>
                              <p:cond delay="6600"/>
                            </p:stCondLst>
                            <p:childTnLst>
                              <p:par>
                                <p:cTn id="28" presetID="48" presetClass="entr" presetSubtype="0" accel="50000" fill="hold" nodeType="afterEffect">
                                  <p:stCondLst>
                                    <p:cond delay="0"/>
                                  </p:stCondLst>
                                  <p:childTnLst>
                                    <p:set>
                                      <p:cBhvr>
                                        <p:cTn id="29" dur="1" fill="hold">
                                          <p:stCondLst>
                                            <p:cond delay="0"/>
                                          </p:stCondLst>
                                        </p:cTn>
                                        <p:tgtEl>
                                          <p:spTgt spid="10244"/>
                                        </p:tgtEl>
                                        <p:attrNameLst>
                                          <p:attrName>style.visibility</p:attrName>
                                        </p:attrNameLst>
                                      </p:cBhvr>
                                      <p:to>
                                        <p:strVal val="visible"/>
                                      </p:to>
                                    </p:set>
                                    <p:anim calcmode="lin" valueType="num">
                                      <p:cBhvr>
                                        <p:cTn id="30" dur="1000" fill="hold"/>
                                        <p:tgtEl>
                                          <p:spTgt spid="102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0244"/>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0244"/>
                                        </p:tgtEl>
                                        <p:attrNameLst>
                                          <p:attrName>ppt_y</p:attrName>
                                        </p:attrNameLst>
                                      </p:cBhvr>
                                      <p:tavLst>
                                        <p:tav tm="0">
                                          <p:val>
                                            <p:strVal val="#ppt_y"/>
                                          </p:val>
                                        </p:tav>
                                        <p:tav tm="100000">
                                          <p:val>
                                            <p:strVal val="#ppt_y"/>
                                          </p:val>
                                        </p:tav>
                                      </p:tavLst>
                                    </p:anim>
                                    <p:animEffect transition="in" filter="fade">
                                      <p:cBhvr>
                                        <p:cTn id="33" dur="1000"/>
                                        <p:tgtEl>
                                          <p:spTgt spid="10244"/>
                                        </p:tgtEl>
                                      </p:cBhvr>
                                    </p:animEffect>
                                  </p:childTnLst>
                                </p:cTn>
                              </p:par>
                            </p:childTnLst>
                          </p:cTn>
                        </p:par>
                        <p:par>
                          <p:cTn id="34" fill="hold">
                            <p:stCondLst>
                              <p:cond delay="7600"/>
                            </p:stCondLst>
                            <p:childTnLst>
                              <p:par>
                                <p:cTn id="35" presetID="34" presetClass="entr" presetSubtype="0" fill="hold" nodeType="afterEffect">
                                  <p:stCondLst>
                                    <p:cond delay="0"/>
                                  </p:stCondLst>
                                  <p:childTnLst>
                                    <p:set>
                                      <p:cBhvr>
                                        <p:cTn id="36" dur="1" fill="hold">
                                          <p:stCondLst>
                                            <p:cond delay="0"/>
                                          </p:stCondLst>
                                        </p:cTn>
                                        <p:tgtEl>
                                          <p:spTgt spid="10246"/>
                                        </p:tgtEl>
                                        <p:attrNameLst>
                                          <p:attrName>style.visibility</p:attrName>
                                        </p:attrNameLst>
                                      </p:cBhvr>
                                      <p:to>
                                        <p:strVal val="visible"/>
                                      </p:to>
                                    </p:set>
                                    <p:anim from="(-#ppt_w/2)" to="(#ppt_x)" calcmode="lin" valueType="num">
                                      <p:cBhvr>
                                        <p:cTn id="37" dur="600" fill="hold">
                                          <p:stCondLst>
                                            <p:cond delay="0"/>
                                          </p:stCondLst>
                                        </p:cTn>
                                        <p:tgtEl>
                                          <p:spTgt spid="10246"/>
                                        </p:tgtEl>
                                        <p:attrNameLst>
                                          <p:attrName>ppt_x</p:attrName>
                                        </p:attrNameLst>
                                      </p:cBhvr>
                                    </p:anim>
                                    <p:anim from="0" to="-1.0" calcmode="lin" valueType="num">
                                      <p:cBhvr>
                                        <p:cTn id="38" dur="200" decel="50000" autoRev="1" fill="hold">
                                          <p:stCondLst>
                                            <p:cond delay="600"/>
                                          </p:stCondLst>
                                        </p:cTn>
                                        <p:tgtEl>
                                          <p:spTgt spid="10246"/>
                                        </p:tgtEl>
                                        <p:attrNameLst>
                                          <p:attrName>xshear</p:attrName>
                                        </p:attrNameLst>
                                      </p:cBhvr>
                                    </p:anim>
                                    <p:animScale>
                                      <p:cBhvr>
                                        <p:cTn id="39" dur="200" decel="100000" autoRev="1" fill="hold">
                                          <p:stCondLst>
                                            <p:cond delay="600"/>
                                          </p:stCondLst>
                                        </p:cTn>
                                        <p:tgtEl>
                                          <p:spTgt spid="10246"/>
                                        </p:tgtEl>
                                      </p:cBhvr>
                                      <p:from x="100000" y="100000"/>
                                      <p:to x="80000" y="100000"/>
                                    </p:animScale>
                                    <p:anim by="(#ppt_h/3+#ppt_w*0.1)" calcmode="lin" valueType="num">
                                      <p:cBhvr additive="sum">
                                        <p:cTn id="40" dur="200" decel="100000" autoRev="1" fill="hold">
                                          <p:stCondLst>
                                            <p:cond delay="600"/>
                                          </p:stCondLst>
                                        </p:cTn>
                                        <p:tgtEl>
                                          <p:spTgt spid="102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3505200" cy="1143000"/>
          </a:xfrm>
        </p:spPr>
        <p:txBody>
          <a:bodyPr>
            <a:noAutofit/>
          </a:bodyPr>
          <a:lstStyle/>
          <a:p>
            <a:r>
              <a:rPr lang="en-US" sz="6600" b="1" u="sng" dirty="0"/>
              <a:t>Serving</a:t>
            </a:r>
            <a:r>
              <a:rPr lang="en-US" sz="6600" b="1" dirty="0"/>
              <a:t>:</a:t>
            </a:r>
            <a:endParaRPr lang="en-US" sz="6600" dirty="0"/>
          </a:p>
        </p:txBody>
      </p:sp>
      <p:sp>
        <p:nvSpPr>
          <p:cNvPr id="3" name="Content Placeholder 2"/>
          <p:cNvSpPr>
            <a:spLocks noGrp="1"/>
          </p:cNvSpPr>
          <p:nvPr>
            <p:ph idx="1"/>
          </p:nvPr>
        </p:nvSpPr>
        <p:spPr>
          <a:xfrm>
            <a:off x="4114800" y="1219200"/>
            <a:ext cx="5029200" cy="5638800"/>
          </a:xfrm>
        </p:spPr>
        <p:txBody>
          <a:bodyPr>
            <a:normAutofit fontScale="55000" lnSpcReduction="20000"/>
          </a:bodyPr>
          <a:lstStyle/>
          <a:p>
            <a:r>
              <a:rPr lang="en-US" sz="3600" dirty="0"/>
              <a:t>Server must serve from </a:t>
            </a:r>
            <a:r>
              <a:rPr lang="en-US" sz="3600" u="sng" dirty="0">
                <a:solidFill>
                  <a:srgbClr val="FFFF00"/>
                </a:solidFill>
              </a:rPr>
              <a:t>behind</a:t>
            </a:r>
            <a:r>
              <a:rPr lang="en-US" sz="3600" dirty="0"/>
              <a:t> the restraining line ( end line ) until after contact. </a:t>
            </a:r>
          </a:p>
          <a:p>
            <a:pPr>
              <a:buNone/>
            </a:pPr>
            <a:endParaRPr lang="en-US" sz="3600" dirty="0"/>
          </a:p>
          <a:p>
            <a:r>
              <a:rPr lang="en-US" sz="3600" dirty="0"/>
              <a:t>Ball may be served </a:t>
            </a:r>
            <a:r>
              <a:rPr lang="en-US" sz="3600" u="sng" dirty="0">
                <a:solidFill>
                  <a:srgbClr val="FFFF00"/>
                </a:solidFill>
              </a:rPr>
              <a:t>underhand</a:t>
            </a:r>
            <a:r>
              <a:rPr lang="en-US" sz="3600" dirty="0"/>
              <a:t> or </a:t>
            </a:r>
            <a:r>
              <a:rPr lang="en-US" sz="3600" u="sng" dirty="0">
                <a:solidFill>
                  <a:srgbClr val="FFFF00"/>
                </a:solidFill>
              </a:rPr>
              <a:t>overhand</a:t>
            </a:r>
            <a:r>
              <a:rPr lang="en-US" sz="3600" dirty="0"/>
              <a:t>. </a:t>
            </a:r>
          </a:p>
          <a:p>
            <a:pPr>
              <a:buNone/>
            </a:pPr>
            <a:endParaRPr lang="en-US" sz="3600" dirty="0"/>
          </a:p>
          <a:p>
            <a:r>
              <a:rPr lang="en-US" sz="3600" dirty="0"/>
              <a:t>Ball must be clearly </a:t>
            </a:r>
            <a:r>
              <a:rPr lang="en-US" sz="3600" u="sng" dirty="0">
                <a:solidFill>
                  <a:srgbClr val="FFFF00"/>
                </a:solidFill>
              </a:rPr>
              <a:t>visible</a:t>
            </a:r>
            <a:r>
              <a:rPr lang="en-US" sz="3600" dirty="0"/>
              <a:t> to opponents before serve. </a:t>
            </a:r>
          </a:p>
          <a:p>
            <a:pPr>
              <a:buNone/>
            </a:pPr>
            <a:endParaRPr lang="en-US" sz="1500" dirty="0"/>
          </a:p>
          <a:p>
            <a:r>
              <a:rPr lang="en-US" sz="3600" dirty="0"/>
              <a:t>Served ball </a:t>
            </a:r>
            <a:r>
              <a:rPr lang="en-US" sz="3600" u="sng" dirty="0">
                <a:solidFill>
                  <a:srgbClr val="FFFF00"/>
                </a:solidFill>
              </a:rPr>
              <a:t>may</a:t>
            </a:r>
            <a:r>
              <a:rPr lang="en-US" sz="3600" dirty="0"/>
              <a:t> graze the net and drop to the other side for point.</a:t>
            </a:r>
          </a:p>
          <a:p>
            <a:pPr>
              <a:buNone/>
            </a:pPr>
            <a:endParaRPr lang="en-US" sz="3600" dirty="0"/>
          </a:p>
          <a:p>
            <a:r>
              <a:rPr lang="en-US" sz="3600" dirty="0"/>
              <a:t>First game serve is determined </a:t>
            </a:r>
            <a:r>
              <a:rPr lang="en-US" sz="3600" u="sng" dirty="0">
                <a:solidFill>
                  <a:srgbClr val="FFFF00"/>
                </a:solidFill>
              </a:rPr>
              <a:t>by a volley</a:t>
            </a:r>
            <a:r>
              <a:rPr lang="en-US" sz="3600" dirty="0"/>
              <a:t>, each subsequent game shall be served by the previous game loser. </a:t>
            </a:r>
          </a:p>
          <a:p>
            <a:pPr>
              <a:buNone/>
            </a:pPr>
            <a:endParaRPr lang="en-US" sz="3600" dirty="0"/>
          </a:p>
          <a:p>
            <a:r>
              <a:rPr lang="en-US" sz="3600" dirty="0"/>
              <a:t>Serve can be returned by a </a:t>
            </a:r>
            <a:r>
              <a:rPr lang="en-US" sz="3600" u="sng" dirty="0">
                <a:solidFill>
                  <a:srgbClr val="FFFF00"/>
                </a:solidFill>
              </a:rPr>
              <a:t>bump or a set</a:t>
            </a:r>
            <a:r>
              <a:rPr lang="en-US" sz="3600" dirty="0"/>
              <a:t>.  No attacking a serve. </a:t>
            </a:r>
          </a:p>
          <a:p>
            <a:endParaRPr lang="en-US" dirty="0"/>
          </a:p>
        </p:txBody>
      </p:sp>
      <p:pic>
        <p:nvPicPr>
          <p:cNvPr id="7170" name="Picture 2" descr="http://teamwork.jacobs-university.de:8080/confluence/download/attachments/11042988/1-underhandserve1.jpg"/>
          <p:cNvPicPr>
            <a:picLocks noChangeAspect="1" noChangeArrowheads="1"/>
          </p:cNvPicPr>
          <p:nvPr/>
        </p:nvPicPr>
        <p:blipFill>
          <a:blip r:embed="rId2" cstate="print"/>
          <a:srcRect/>
          <a:stretch>
            <a:fillRect/>
          </a:stretch>
        </p:blipFill>
        <p:spPr bwMode="auto">
          <a:xfrm>
            <a:off x="0" y="533400"/>
            <a:ext cx="4191000" cy="2313782"/>
          </a:xfrm>
          <a:prstGeom prst="rect">
            <a:avLst/>
          </a:prstGeom>
          <a:noFill/>
        </p:spPr>
      </p:pic>
      <p:pic>
        <p:nvPicPr>
          <p:cNvPr id="4" name="Picture 2" descr="http://teamwork.jacobs-university.de:8080/confluence/download/attachments/11042988/4-serve1.jpg"/>
          <p:cNvPicPr>
            <a:picLocks noChangeAspect="1" noChangeArrowheads="1"/>
          </p:cNvPicPr>
          <p:nvPr/>
        </p:nvPicPr>
        <p:blipFill>
          <a:blip r:embed="rId3" cstate="print"/>
          <a:srcRect/>
          <a:stretch>
            <a:fillRect/>
          </a:stretch>
        </p:blipFill>
        <p:spPr bwMode="auto">
          <a:xfrm>
            <a:off x="0" y="3582194"/>
            <a:ext cx="4191000" cy="2313782"/>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Scale>
                                      <p:cBhvr>
                                        <p:cTn id="16" dur="1000" decel="50000" fill="hold">
                                          <p:stCondLst>
                                            <p:cond delay="0"/>
                                          </p:stCondLst>
                                        </p:cTn>
                                        <p:tgtEl>
                                          <p:spTgt spid="7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170"/>
                                        </p:tgtEl>
                                        <p:attrNameLst>
                                          <p:attrName>ppt_x</p:attrName>
                                          <p:attrName>ppt_y</p:attrName>
                                        </p:attrNameLst>
                                      </p:cBhvr>
                                    </p:animMotion>
                                    <p:animEffect transition="in" filter="fade">
                                      <p:cBhvr>
                                        <p:cTn id="18" dur="1000"/>
                                        <p:tgtEl>
                                          <p:spTgt spid="7170"/>
                                        </p:tgtEl>
                                      </p:cBhvr>
                                    </p:animEffect>
                                  </p:childTnLst>
                                </p:cTn>
                              </p:par>
                              <p:par>
                                <p:cTn id="19" presetID="3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Horizont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arn(inHorizontal)">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3124200" cy="1143000"/>
          </a:xfrm>
        </p:spPr>
        <p:txBody>
          <a:bodyPr>
            <a:noAutofit/>
          </a:bodyPr>
          <a:lstStyle/>
          <a:p>
            <a:pPr algn="l"/>
            <a:r>
              <a:rPr lang="en-US" sz="4800" b="1" i="1" u="sng" dirty="0"/>
              <a:t>SCORING</a:t>
            </a:r>
            <a:r>
              <a:rPr lang="en-US" sz="4800" b="1" dirty="0"/>
              <a:t>:</a:t>
            </a:r>
            <a:endParaRPr lang="en-US" sz="4800" dirty="0"/>
          </a:p>
        </p:txBody>
      </p:sp>
      <p:sp>
        <p:nvSpPr>
          <p:cNvPr id="3" name="Content Placeholder 2"/>
          <p:cNvSpPr>
            <a:spLocks noGrp="1"/>
          </p:cNvSpPr>
          <p:nvPr>
            <p:ph idx="1"/>
          </p:nvPr>
        </p:nvSpPr>
        <p:spPr>
          <a:xfrm>
            <a:off x="228600" y="1219200"/>
            <a:ext cx="5257800" cy="5638800"/>
          </a:xfrm>
        </p:spPr>
        <p:txBody>
          <a:bodyPr>
            <a:normAutofit fontScale="85000" lnSpcReduction="10000"/>
          </a:bodyPr>
          <a:lstStyle/>
          <a:p>
            <a:r>
              <a:rPr lang="en-US" u="sng" dirty="0">
                <a:solidFill>
                  <a:srgbClr val="FFFF00"/>
                </a:solidFill>
              </a:rPr>
              <a:t>Rally</a:t>
            </a:r>
            <a:r>
              <a:rPr lang="en-US" dirty="0"/>
              <a:t> scoring will be used. </a:t>
            </a:r>
          </a:p>
          <a:p>
            <a:pPr>
              <a:buNone/>
            </a:pPr>
            <a:endParaRPr lang="en-US" sz="900" dirty="0"/>
          </a:p>
          <a:p>
            <a:pPr>
              <a:buNone/>
            </a:pPr>
            <a:endParaRPr lang="en-US" sz="800" dirty="0"/>
          </a:p>
          <a:p>
            <a:r>
              <a:rPr lang="en-US" dirty="0"/>
              <a:t>There will be </a:t>
            </a:r>
            <a:r>
              <a:rPr lang="en-US" u="sng" dirty="0">
                <a:solidFill>
                  <a:srgbClr val="FFFF00"/>
                </a:solidFill>
              </a:rPr>
              <a:t>a point </a:t>
            </a:r>
            <a:r>
              <a:rPr lang="en-US" dirty="0"/>
              <a:t>scored on </a:t>
            </a:r>
            <a:r>
              <a:rPr lang="en-US" u="sng" dirty="0">
                <a:solidFill>
                  <a:srgbClr val="FFFF00"/>
                </a:solidFill>
              </a:rPr>
              <a:t>every score of the ball</a:t>
            </a:r>
            <a:r>
              <a:rPr lang="en-US" dirty="0"/>
              <a:t>. </a:t>
            </a:r>
          </a:p>
          <a:p>
            <a:pPr>
              <a:buNone/>
            </a:pPr>
            <a:endParaRPr lang="en-US" sz="900" dirty="0"/>
          </a:p>
          <a:p>
            <a:pPr>
              <a:buNone/>
            </a:pPr>
            <a:endParaRPr lang="en-US" sz="800" dirty="0"/>
          </a:p>
          <a:p>
            <a:r>
              <a:rPr lang="en-US" dirty="0">
                <a:solidFill>
                  <a:srgbClr val="FFFF00"/>
                </a:solidFill>
              </a:rPr>
              <a:t>Offense</a:t>
            </a:r>
            <a:r>
              <a:rPr lang="en-US" dirty="0"/>
              <a:t> will score on a defense miss or out of bounds hit. </a:t>
            </a:r>
          </a:p>
          <a:p>
            <a:pPr>
              <a:buNone/>
            </a:pPr>
            <a:endParaRPr lang="en-US" sz="900" dirty="0"/>
          </a:p>
          <a:p>
            <a:pPr>
              <a:buNone/>
            </a:pPr>
            <a:endParaRPr lang="en-US" sz="800" dirty="0"/>
          </a:p>
          <a:p>
            <a:r>
              <a:rPr lang="en-US" dirty="0">
                <a:solidFill>
                  <a:srgbClr val="FFFF00"/>
                </a:solidFill>
              </a:rPr>
              <a:t>Defense</a:t>
            </a:r>
            <a:r>
              <a:rPr lang="en-US" dirty="0"/>
              <a:t> will score on an offensive miss, out of bounds hit, or serve into the net. </a:t>
            </a:r>
          </a:p>
          <a:p>
            <a:pPr>
              <a:buNone/>
            </a:pPr>
            <a:endParaRPr lang="en-US" sz="900" dirty="0"/>
          </a:p>
          <a:p>
            <a:pPr>
              <a:buNone/>
            </a:pPr>
            <a:endParaRPr lang="en-US" sz="800" dirty="0"/>
          </a:p>
          <a:p>
            <a:r>
              <a:rPr lang="en-US" dirty="0"/>
              <a:t>Game will be played to </a:t>
            </a:r>
            <a:r>
              <a:rPr lang="en-US" u="sng" dirty="0">
                <a:solidFill>
                  <a:srgbClr val="FFFF00"/>
                </a:solidFill>
              </a:rPr>
              <a:t>25 pts</a:t>
            </a:r>
            <a:r>
              <a:rPr lang="en-US" dirty="0"/>
              <a:t>. </a:t>
            </a:r>
          </a:p>
          <a:p>
            <a:pPr>
              <a:buNone/>
            </a:pPr>
            <a:endParaRPr lang="en-US" sz="900" dirty="0"/>
          </a:p>
          <a:p>
            <a:pPr>
              <a:buNone/>
            </a:pPr>
            <a:endParaRPr lang="en-US" sz="900" dirty="0"/>
          </a:p>
          <a:p>
            <a:r>
              <a:rPr lang="en-US" dirty="0"/>
              <a:t>Must win by </a:t>
            </a:r>
            <a:r>
              <a:rPr lang="en-US" u="sng" dirty="0">
                <a:solidFill>
                  <a:srgbClr val="FFFF00"/>
                </a:solidFill>
              </a:rPr>
              <a:t>2</a:t>
            </a:r>
            <a:r>
              <a:rPr lang="en-US" dirty="0"/>
              <a:t> points. </a:t>
            </a:r>
          </a:p>
          <a:p>
            <a:endParaRPr lang="en-US" dirty="0"/>
          </a:p>
        </p:txBody>
      </p:sp>
      <p:pic>
        <p:nvPicPr>
          <p:cNvPr id="11266" name="Picture 2" descr="Logan Tom Nicole Davis, Logan Tom and Kimberly Glass of the United States celebrate a point against China during their volleyball match at the Capital Indoor Stadium on Day 7 of the Beijing 2008 Olympic Games on August 15, 2008 in Beijing, China."/>
          <p:cNvPicPr>
            <a:picLocks noChangeAspect="1" noChangeArrowheads="1"/>
          </p:cNvPicPr>
          <p:nvPr/>
        </p:nvPicPr>
        <p:blipFill>
          <a:blip r:embed="rId2" cstate="print"/>
          <a:srcRect/>
          <a:stretch>
            <a:fillRect/>
          </a:stretch>
        </p:blipFill>
        <p:spPr bwMode="auto">
          <a:xfrm>
            <a:off x="5543550" y="3886200"/>
            <a:ext cx="3600450" cy="2824596"/>
          </a:xfrm>
          <a:prstGeom prst="rect">
            <a:avLst/>
          </a:prstGeom>
          <a:noFill/>
        </p:spPr>
      </p:pic>
      <p:pic>
        <p:nvPicPr>
          <p:cNvPr id="11268" name="Picture 4" descr="Alexander Volkov (L) and Maxim Mikhaylov of Russia celebrate a point in the Bronze Medal volleyball match between Russia and Italy held at the Capital Indoor Stadium during Day 16 of the Beijing 2008 Olympic Games on August 24, 2008 in Beijing, China."/>
          <p:cNvPicPr>
            <a:picLocks noChangeAspect="1" noChangeArrowheads="1"/>
          </p:cNvPicPr>
          <p:nvPr/>
        </p:nvPicPr>
        <p:blipFill>
          <a:blip r:embed="rId3" cstate="print"/>
          <a:srcRect/>
          <a:stretch>
            <a:fillRect/>
          </a:stretch>
        </p:blipFill>
        <p:spPr bwMode="auto">
          <a:xfrm>
            <a:off x="5562600" y="1143000"/>
            <a:ext cx="3581400" cy="235745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8" presetClass="entr" presetSubtype="0"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p:cTn id="11" dur="15000" fill="hold"/>
                                        <p:tgtEl>
                                          <p:spTgt spid="11268"/>
                                        </p:tgtEl>
                                        <p:attrNameLst>
                                          <p:attrName>ppt_x</p:attrName>
                                        </p:attrNameLst>
                                      </p:cBhvr>
                                      <p:tavLst>
                                        <p:tav tm="0">
                                          <p:val>
                                            <p:strVal val="#ppt_x"/>
                                          </p:val>
                                        </p:tav>
                                        <p:tav tm="100000">
                                          <p:val>
                                            <p:strVal val="#ppt_x"/>
                                          </p:val>
                                        </p:tav>
                                      </p:tavLst>
                                    </p:anim>
                                    <p:anim calcmode="lin" valueType="num">
                                      <p:cBhvr>
                                        <p:cTn id="12" dur="15000" fill="hold"/>
                                        <p:tgtEl>
                                          <p:spTgt spid="11268"/>
                                        </p:tgtEl>
                                        <p:attrNameLst>
                                          <p:attrName>ppt_y</p:attrName>
                                        </p:attrNameLst>
                                      </p:cBhvr>
                                      <p:tavLst>
                                        <p:tav tm="0">
                                          <p:val>
                                            <p:strVal val="#ppt_y+1"/>
                                          </p:val>
                                        </p:tav>
                                        <p:tav tm="100000">
                                          <p:val>
                                            <p:strVal val="#ppt_y-1"/>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par>
                          <p:cTn id="18" fill="hold">
                            <p:stCondLst>
                              <p:cond delay="500"/>
                            </p:stCondLst>
                            <p:childTnLst>
                              <p:par>
                                <p:cTn id="19" presetID="52" presetClass="entr" presetSubtype="0" fill="hold" nodeType="afterEffect">
                                  <p:stCondLst>
                                    <p:cond delay="0"/>
                                  </p:stCondLst>
                                  <p:childTnLst>
                                    <p:set>
                                      <p:cBhvr>
                                        <p:cTn id="20" dur="1" fill="hold">
                                          <p:stCondLst>
                                            <p:cond delay="0"/>
                                          </p:stCondLst>
                                        </p:cTn>
                                        <p:tgtEl>
                                          <p:spTgt spid="11266"/>
                                        </p:tgtEl>
                                        <p:attrNameLst>
                                          <p:attrName>style.visibility</p:attrName>
                                        </p:attrNameLst>
                                      </p:cBhvr>
                                      <p:to>
                                        <p:strVal val="visible"/>
                                      </p:to>
                                    </p:set>
                                    <p:animScale>
                                      <p:cBhvr>
                                        <p:cTn id="21"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266"/>
                                        </p:tgtEl>
                                        <p:attrNameLst>
                                          <p:attrName>ppt_x</p:attrName>
                                          <p:attrName>ppt_y</p:attrName>
                                        </p:attrNameLst>
                                      </p:cBhvr>
                                    </p:animMotion>
                                    <p:animEffect transition="in" filter="fade">
                                      <p:cBhvr>
                                        <p:cTn id="23" dur="1000"/>
                                        <p:tgtEl>
                                          <p:spTgt spid="1126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4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429000" cy="1219200"/>
          </a:xfrm>
        </p:spPr>
        <p:txBody>
          <a:bodyPr>
            <a:normAutofit/>
          </a:bodyPr>
          <a:lstStyle/>
          <a:p>
            <a:pPr algn="ctr"/>
            <a:r>
              <a:rPr lang="en-US" sz="6000" b="1" u="sng" dirty="0"/>
              <a:t>Rotation</a:t>
            </a:r>
            <a:r>
              <a:rPr lang="en-US" b="1" dirty="0"/>
              <a:t>:</a:t>
            </a:r>
            <a:endParaRPr lang="en-US" dirty="0"/>
          </a:p>
        </p:txBody>
      </p:sp>
      <p:sp>
        <p:nvSpPr>
          <p:cNvPr id="3" name="Content Placeholder 2"/>
          <p:cNvSpPr>
            <a:spLocks noGrp="1"/>
          </p:cNvSpPr>
          <p:nvPr>
            <p:ph idx="1"/>
          </p:nvPr>
        </p:nvSpPr>
        <p:spPr>
          <a:xfrm>
            <a:off x="381000" y="1828800"/>
            <a:ext cx="3962400" cy="4038600"/>
          </a:xfrm>
        </p:spPr>
        <p:txBody>
          <a:bodyPr>
            <a:normAutofit fontScale="92500"/>
          </a:bodyPr>
          <a:lstStyle/>
          <a:p>
            <a:r>
              <a:rPr lang="en-US" sz="2800" dirty="0"/>
              <a:t>Team will </a:t>
            </a:r>
            <a:r>
              <a:rPr lang="en-US" sz="2800" dirty="0">
                <a:solidFill>
                  <a:srgbClr val="FFFF00"/>
                </a:solidFill>
              </a:rPr>
              <a:t>rotate</a:t>
            </a:r>
            <a:r>
              <a:rPr lang="en-US" sz="2800" dirty="0"/>
              <a:t> each time they win the serve. </a:t>
            </a:r>
          </a:p>
          <a:p>
            <a:pPr>
              <a:buNone/>
            </a:pPr>
            <a:endParaRPr lang="en-US" sz="1050" dirty="0"/>
          </a:p>
          <a:p>
            <a:r>
              <a:rPr lang="en-US" sz="2800" dirty="0"/>
              <a:t>Players shall rotate in a </a:t>
            </a:r>
            <a:r>
              <a:rPr lang="en-US" sz="2800" dirty="0">
                <a:solidFill>
                  <a:srgbClr val="FFFF00"/>
                </a:solidFill>
              </a:rPr>
              <a:t>clockwise</a:t>
            </a:r>
            <a:r>
              <a:rPr lang="en-US" sz="2800" dirty="0"/>
              <a:t> manner. </a:t>
            </a:r>
          </a:p>
          <a:p>
            <a:pPr>
              <a:buNone/>
            </a:pPr>
            <a:endParaRPr lang="en-US" sz="1050" dirty="0"/>
          </a:p>
          <a:p>
            <a:r>
              <a:rPr lang="en-US" sz="2800" dirty="0"/>
              <a:t>There shall be </a:t>
            </a:r>
            <a:r>
              <a:rPr lang="en-US" sz="2800" dirty="0">
                <a:solidFill>
                  <a:srgbClr val="FFFF00"/>
                </a:solidFill>
              </a:rPr>
              <a:t>6 players </a:t>
            </a:r>
            <a:r>
              <a:rPr lang="en-US" sz="2800" dirty="0"/>
              <a:t>on each side.</a:t>
            </a:r>
          </a:p>
          <a:p>
            <a:endParaRPr lang="en-US" sz="2400" dirty="0"/>
          </a:p>
        </p:txBody>
      </p:sp>
      <p:pic>
        <p:nvPicPr>
          <p:cNvPr id="9218" name="Picture 2" descr="http://upload.wikimedia.org/wikipedia/commons/archive/e/e7/20050702101355!VolleyballRotation.png"/>
          <p:cNvPicPr>
            <a:picLocks noChangeAspect="1" noChangeArrowheads="1"/>
          </p:cNvPicPr>
          <p:nvPr/>
        </p:nvPicPr>
        <p:blipFill>
          <a:blip r:embed="rId2" cstate="print"/>
          <a:srcRect/>
          <a:stretch>
            <a:fillRect/>
          </a:stretch>
        </p:blipFill>
        <p:spPr bwMode="auto">
          <a:xfrm>
            <a:off x="4572001" y="380999"/>
            <a:ext cx="4305300" cy="6314441"/>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9218"/>
                                        </p:tgtEl>
                                        <p:attrNameLst>
                                          <p:attrName>ppt_y</p:attrName>
                                        </p:attrNameLst>
                                      </p:cBhvr>
                                      <p:tavLst>
                                        <p:tav tm="0">
                                          <p:val>
                                            <p:strVal val="#ppt_y"/>
                                          </p:val>
                                        </p:tav>
                                        <p:tav tm="100000">
                                          <p:val>
                                            <p:strVal val="#ppt_y"/>
                                          </p:val>
                                        </p:tav>
                                      </p:tavLst>
                                    </p:anim>
                                    <p:animEffect transition="in" filter="fade">
                                      <p:cBhvr>
                                        <p:cTn id="17" dur="1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a:bodyPr>
          <a:lstStyle/>
          <a:p>
            <a:pPr algn="ctr"/>
            <a:r>
              <a:rPr lang="en-US" sz="4800" b="1" u="sng" dirty="0"/>
              <a:t>Playing the Game (Volley)</a:t>
            </a:r>
          </a:p>
        </p:txBody>
      </p:sp>
      <p:sp>
        <p:nvSpPr>
          <p:cNvPr id="2" name="Content Placeholder 1"/>
          <p:cNvSpPr>
            <a:spLocks noGrp="1"/>
          </p:cNvSpPr>
          <p:nvPr>
            <p:ph idx="1"/>
          </p:nvPr>
        </p:nvSpPr>
        <p:spPr>
          <a:xfrm>
            <a:off x="304800" y="1143000"/>
            <a:ext cx="8382000" cy="5486400"/>
          </a:xfrm>
        </p:spPr>
        <p:txBody>
          <a:bodyPr>
            <a:normAutofit fontScale="85000" lnSpcReduction="20000"/>
          </a:bodyPr>
          <a:lstStyle/>
          <a:p>
            <a:r>
              <a:rPr lang="en-US" dirty="0"/>
              <a:t>Maximum of </a:t>
            </a:r>
            <a:r>
              <a:rPr lang="en-US" dirty="0">
                <a:solidFill>
                  <a:srgbClr val="FFFF00"/>
                </a:solidFill>
              </a:rPr>
              <a:t>three hits </a:t>
            </a:r>
            <a:r>
              <a:rPr lang="en-US" dirty="0"/>
              <a:t>per side. </a:t>
            </a:r>
          </a:p>
          <a:p>
            <a:pPr>
              <a:buNone/>
            </a:pPr>
            <a:endParaRPr lang="en-US" sz="900" dirty="0"/>
          </a:p>
          <a:p>
            <a:r>
              <a:rPr lang="en-US" dirty="0"/>
              <a:t>Player may </a:t>
            </a:r>
            <a:r>
              <a:rPr lang="en-US" dirty="0">
                <a:solidFill>
                  <a:srgbClr val="FFFF00"/>
                </a:solidFill>
              </a:rPr>
              <a:t>not hit the ball twice </a:t>
            </a:r>
            <a:r>
              <a:rPr lang="en-US" dirty="0"/>
              <a:t>in succession ( A block is not considered a hit ). </a:t>
            </a:r>
          </a:p>
          <a:p>
            <a:pPr>
              <a:buNone/>
            </a:pPr>
            <a:endParaRPr lang="en-US" sz="900" dirty="0"/>
          </a:p>
          <a:p>
            <a:r>
              <a:rPr lang="en-US" dirty="0"/>
              <a:t>Ball may be </a:t>
            </a:r>
            <a:r>
              <a:rPr lang="en-US" dirty="0">
                <a:solidFill>
                  <a:srgbClr val="FFFF00"/>
                </a:solidFill>
              </a:rPr>
              <a:t>played off the net </a:t>
            </a:r>
            <a:r>
              <a:rPr lang="en-US" dirty="0"/>
              <a:t>during a volley and on serve. </a:t>
            </a:r>
          </a:p>
          <a:p>
            <a:pPr>
              <a:buNone/>
            </a:pPr>
            <a:endParaRPr lang="en-US" sz="900" dirty="0"/>
          </a:p>
          <a:p>
            <a:r>
              <a:rPr lang="en-US" dirty="0"/>
              <a:t>A ball touching a boundary </a:t>
            </a:r>
            <a:r>
              <a:rPr lang="en-US" dirty="0">
                <a:solidFill>
                  <a:srgbClr val="FFFF00"/>
                </a:solidFill>
              </a:rPr>
              <a:t>line is good</a:t>
            </a:r>
            <a:r>
              <a:rPr lang="en-US" dirty="0"/>
              <a:t>. </a:t>
            </a:r>
          </a:p>
          <a:p>
            <a:pPr>
              <a:buNone/>
            </a:pPr>
            <a:endParaRPr lang="en-US" sz="900" dirty="0"/>
          </a:p>
          <a:p>
            <a:r>
              <a:rPr lang="en-US" dirty="0"/>
              <a:t>If two or more players contact the ball simultaneously, it is considered </a:t>
            </a:r>
            <a:r>
              <a:rPr lang="en-US" dirty="0">
                <a:solidFill>
                  <a:srgbClr val="FFFF00"/>
                </a:solidFill>
              </a:rPr>
              <a:t>one play </a:t>
            </a:r>
            <a:r>
              <a:rPr lang="en-US" dirty="0"/>
              <a:t>and the players involved may not participate in the next play. </a:t>
            </a:r>
          </a:p>
          <a:p>
            <a:pPr>
              <a:buNone/>
            </a:pPr>
            <a:endParaRPr lang="en-US" sz="900" dirty="0"/>
          </a:p>
          <a:p>
            <a:r>
              <a:rPr lang="en-US" dirty="0"/>
              <a:t>A player </a:t>
            </a:r>
            <a:r>
              <a:rPr lang="en-US" dirty="0">
                <a:solidFill>
                  <a:srgbClr val="FFFF00"/>
                </a:solidFill>
              </a:rPr>
              <a:t>must not </a:t>
            </a:r>
            <a:r>
              <a:rPr lang="en-US" dirty="0"/>
              <a:t>block or attack a serve. </a:t>
            </a:r>
            <a:endParaRPr lang="en-US"/>
          </a:p>
          <a:p>
            <a:pPr>
              <a:buNone/>
            </a:pPr>
            <a:endParaRPr lang="en-US" sz="900" dirty="0"/>
          </a:p>
          <a:p>
            <a:r>
              <a:rPr lang="en-US" dirty="0">
                <a:solidFill>
                  <a:srgbClr val="FFFF00"/>
                </a:solidFill>
              </a:rPr>
              <a:t>Switching positions </a:t>
            </a:r>
            <a:r>
              <a:rPr lang="en-US" dirty="0"/>
              <a:t>will be allowed only between front line players. ( After the serve only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from="(-#ppt_w/2)" to="(#ppt_x)" calcmode="lin" valueType="num">
                                      <p:cBhvr>
                                        <p:cTn id="13" dur="600" fill="hold">
                                          <p:stCondLst>
                                            <p:cond delay="0"/>
                                          </p:stCondLst>
                                        </p:cTn>
                                        <p:tgtEl>
                                          <p:spTgt spid="2">
                                            <p:txEl>
                                              <p:pRg st="2" end="2"/>
                                            </p:txEl>
                                          </p:spTgt>
                                        </p:tgtEl>
                                        <p:attrNameLst>
                                          <p:attrName>ppt_x</p:attrName>
                                        </p:attrNameLst>
                                      </p:cBhvr>
                                    </p:anim>
                                    <p:anim from="0" to="-1.0" calcmode="lin" valueType="num">
                                      <p:cBhvr>
                                        <p:cTn id="14" dur="200" decel="50000" autoRev="1" fill="hold">
                                          <p:stCondLst>
                                            <p:cond delay="600"/>
                                          </p:stCondLst>
                                        </p:cTn>
                                        <p:tgtEl>
                                          <p:spTgt spid="2">
                                            <p:txEl>
                                              <p:pRg st="2" end="2"/>
                                            </p:txEl>
                                          </p:spTgt>
                                        </p:tgtEl>
                                        <p:attrNameLst>
                                          <p:attrName>xshear</p:attrName>
                                        </p:attrNameLst>
                                      </p:cBhvr>
                                    </p:anim>
                                    <p:animScale>
                                      <p:cBhvr>
                                        <p:cTn id="15" dur="200" decel="100000" autoRev="1" fill="hold">
                                          <p:stCondLst>
                                            <p:cond delay="600"/>
                                          </p:stCondLst>
                                        </p:cTn>
                                        <p:tgtEl>
                                          <p:spTgt spid="2">
                                            <p:txEl>
                                              <p:pRg st="2" end="2"/>
                                            </p:txEl>
                                          </p:spTgt>
                                        </p:tgtEl>
                                      </p:cBhvr>
                                      <p:from x="100000" y="100000"/>
                                      <p:to x="80000" y="100000"/>
                                    </p:animScale>
                                    <p:anim by="(#ppt_h/3+#ppt_w*0.1)" calcmode="lin" valueType="num">
                                      <p:cBhvr additive="sum">
                                        <p:cTn id="16" dur="200" decel="100000" autoRev="1" fill="hold">
                                          <p:stCondLst>
                                            <p:cond delay="600"/>
                                          </p:stCondLst>
                                        </p:cTn>
                                        <p:tgtEl>
                                          <p:spTgt spid="2">
                                            <p:txEl>
                                              <p:pRg st="2" end="2"/>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from="(-#ppt_w/2)" to="(#ppt_x)" calcmode="lin" valueType="num">
                                      <p:cBhvr>
                                        <p:cTn id="19" dur="600" fill="hold">
                                          <p:stCondLst>
                                            <p:cond delay="0"/>
                                          </p:stCondLst>
                                        </p:cTn>
                                        <p:tgtEl>
                                          <p:spTgt spid="2">
                                            <p:txEl>
                                              <p:pRg st="4" end="4"/>
                                            </p:txEl>
                                          </p:spTgt>
                                        </p:tgtEl>
                                        <p:attrNameLst>
                                          <p:attrName>ppt_x</p:attrName>
                                        </p:attrNameLst>
                                      </p:cBhvr>
                                    </p:anim>
                                    <p:anim from="0" to="-1.0" calcmode="lin" valueType="num">
                                      <p:cBhvr>
                                        <p:cTn id="20" dur="200" decel="50000" autoRev="1" fill="hold">
                                          <p:stCondLst>
                                            <p:cond delay="600"/>
                                          </p:stCondLst>
                                        </p:cTn>
                                        <p:tgtEl>
                                          <p:spTgt spid="2">
                                            <p:txEl>
                                              <p:pRg st="4" end="4"/>
                                            </p:txEl>
                                          </p:spTgt>
                                        </p:tgtEl>
                                        <p:attrNameLst>
                                          <p:attrName>xshear</p:attrName>
                                        </p:attrNameLst>
                                      </p:cBhvr>
                                    </p:anim>
                                    <p:animScale>
                                      <p:cBhvr>
                                        <p:cTn id="21" dur="200" decel="100000" autoRev="1" fill="hold">
                                          <p:stCondLst>
                                            <p:cond delay="600"/>
                                          </p:stCondLst>
                                        </p:cTn>
                                        <p:tgtEl>
                                          <p:spTgt spid="2">
                                            <p:txEl>
                                              <p:pRg st="4" end="4"/>
                                            </p:txEl>
                                          </p:spTgt>
                                        </p:tgtEl>
                                      </p:cBhvr>
                                      <p:from x="100000" y="100000"/>
                                      <p:to x="80000" y="100000"/>
                                    </p:animScale>
                                    <p:anim by="(#ppt_h/3+#ppt_w*0.1)" calcmode="lin" valueType="num">
                                      <p:cBhvr additive="sum">
                                        <p:cTn id="22" dur="200" decel="100000" autoRev="1" fill="hold">
                                          <p:stCondLst>
                                            <p:cond delay="600"/>
                                          </p:stCondLst>
                                        </p:cTn>
                                        <p:tgtEl>
                                          <p:spTgt spid="2">
                                            <p:txEl>
                                              <p:pRg st="4" end="4"/>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from="(-#ppt_w/2)" to="(#ppt_x)" calcmode="lin" valueType="num">
                                      <p:cBhvr>
                                        <p:cTn id="25" dur="600" fill="hold">
                                          <p:stCondLst>
                                            <p:cond delay="0"/>
                                          </p:stCondLst>
                                        </p:cTn>
                                        <p:tgtEl>
                                          <p:spTgt spid="2">
                                            <p:txEl>
                                              <p:pRg st="6" end="6"/>
                                            </p:txEl>
                                          </p:spTgt>
                                        </p:tgtEl>
                                        <p:attrNameLst>
                                          <p:attrName>ppt_x</p:attrName>
                                        </p:attrNameLst>
                                      </p:cBhvr>
                                    </p:anim>
                                    <p:anim from="0" to="-1.0" calcmode="lin" valueType="num">
                                      <p:cBhvr>
                                        <p:cTn id="26" dur="200" decel="50000" autoRev="1" fill="hold">
                                          <p:stCondLst>
                                            <p:cond delay="600"/>
                                          </p:stCondLst>
                                        </p:cTn>
                                        <p:tgtEl>
                                          <p:spTgt spid="2">
                                            <p:txEl>
                                              <p:pRg st="6" end="6"/>
                                            </p:txEl>
                                          </p:spTgt>
                                        </p:tgtEl>
                                        <p:attrNameLst>
                                          <p:attrName>xshear</p:attrName>
                                        </p:attrNameLst>
                                      </p:cBhvr>
                                    </p:anim>
                                    <p:animScale>
                                      <p:cBhvr>
                                        <p:cTn id="27" dur="200" decel="100000" autoRev="1" fill="hold">
                                          <p:stCondLst>
                                            <p:cond delay="600"/>
                                          </p:stCondLst>
                                        </p:cTn>
                                        <p:tgtEl>
                                          <p:spTgt spid="2">
                                            <p:txEl>
                                              <p:pRg st="6" end="6"/>
                                            </p:txEl>
                                          </p:spTgt>
                                        </p:tgtEl>
                                      </p:cBhvr>
                                      <p:from x="100000" y="100000"/>
                                      <p:to x="80000" y="100000"/>
                                    </p:animScale>
                                    <p:anim by="(#ppt_h/3+#ppt_w*0.1)" calcmode="lin" valueType="num">
                                      <p:cBhvr additive="sum">
                                        <p:cTn id="28" dur="200" decel="100000" autoRev="1" fill="hold">
                                          <p:stCondLst>
                                            <p:cond delay="600"/>
                                          </p:stCondLst>
                                        </p:cTn>
                                        <p:tgtEl>
                                          <p:spTgt spid="2">
                                            <p:txEl>
                                              <p:pRg st="6" end="6"/>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from="(-#ppt_w/2)" to="(#ppt_x)" calcmode="lin" valueType="num">
                                      <p:cBhvr>
                                        <p:cTn id="31" dur="600" fill="hold">
                                          <p:stCondLst>
                                            <p:cond delay="0"/>
                                          </p:stCondLst>
                                        </p:cTn>
                                        <p:tgtEl>
                                          <p:spTgt spid="2">
                                            <p:txEl>
                                              <p:pRg st="8" end="8"/>
                                            </p:txEl>
                                          </p:spTgt>
                                        </p:tgtEl>
                                        <p:attrNameLst>
                                          <p:attrName>ppt_x</p:attrName>
                                        </p:attrNameLst>
                                      </p:cBhvr>
                                    </p:anim>
                                    <p:anim from="0" to="-1.0" calcmode="lin" valueType="num">
                                      <p:cBhvr>
                                        <p:cTn id="32" dur="200" decel="50000" autoRev="1" fill="hold">
                                          <p:stCondLst>
                                            <p:cond delay="600"/>
                                          </p:stCondLst>
                                        </p:cTn>
                                        <p:tgtEl>
                                          <p:spTgt spid="2">
                                            <p:txEl>
                                              <p:pRg st="8" end="8"/>
                                            </p:txEl>
                                          </p:spTgt>
                                        </p:tgtEl>
                                        <p:attrNameLst>
                                          <p:attrName>xshear</p:attrName>
                                        </p:attrNameLst>
                                      </p:cBhvr>
                                    </p:anim>
                                    <p:animScale>
                                      <p:cBhvr>
                                        <p:cTn id="33" dur="200" decel="100000" autoRev="1" fill="hold">
                                          <p:stCondLst>
                                            <p:cond delay="600"/>
                                          </p:stCondLst>
                                        </p:cTn>
                                        <p:tgtEl>
                                          <p:spTgt spid="2">
                                            <p:txEl>
                                              <p:pRg st="8" end="8"/>
                                            </p:txEl>
                                          </p:spTgt>
                                        </p:tgtEl>
                                      </p:cBhvr>
                                      <p:from x="100000" y="100000"/>
                                      <p:to x="80000" y="100000"/>
                                    </p:animScale>
                                    <p:anim by="(#ppt_h/3+#ppt_w*0.1)" calcmode="lin" valueType="num">
                                      <p:cBhvr additive="sum">
                                        <p:cTn id="34" dur="200" decel="100000" autoRev="1" fill="hold">
                                          <p:stCondLst>
                                            <p:cond delay="600"/>
                                          </p:stCondLst>
                                        </p:cTn>
                                        <p:tgtEl>
                                          <p:spTgt spid="2">
                                            <p:txEl>
                                              <p:pRg st="8" end="8"/>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from="(-#ppt_w/2)" to="(#ppt_x)" calcmode="lin" valueType="num">
                                      <p:cBhvr>
                                        <p:cTn id="37" dur="600" fill="hold">
                                          <p:stCondLst>
                                            <p:cond delay="0"/>
                                          </p:stCondLst>
                                        </p:cTn>
                                        <p:tgtEl>
                                          <p:spTgt spid="2">
                                            <p:txEl>
                                              <p:pRg st="10" end="10"/>
                                            </p:txEl>
                                          </p:spTgt>
                                        </p:tgtEl>
                                        <p:attrNameLst>
                                          <p:attrName>ppt_x</p:attrName>
                                        </p:attrNameLst>
                                      </p:cBhvr>
                                    </p:anim>
                                    <p:anim from="0" to="-1.0" calcmode="lin" valueType="num">
                                      <p:cBhvr>
                                        <p:cTn id="38" dur="200" decel="50000" autoRev="1" fill="hold">
                                          <p:stCondLst>
                                            <p:cond delay="600"/>
                                          </p:stCondLst>
                                        </p:cTn>
                                        <p:tgtEl>
                                          <p:spTgt spid="2">
                                            <p:txEl>
                                              <p:pRg st="10" end="10"/>
                                            </p:txEl>
                                          </p:spTgt>
                                        </p:tgtEl>
                                        <p:attrNameLst>
                                          <p:attrName>xshear</p:attrName>
                                        </p:attrNameLst>
                                      </p:cBhvr>
                                    </p:anim>
                                    <p:animScale>
                                      <p:cBhvr>
                                        <p:cTn id="39" dur="200" decel="100000" autoRev="1" fill="hold">
                                          <p:stCondLst>
                                            <p:cond delay="600"/>
                                          </p:stCondLst>
                                        </p:cTn>
                                        <p:tgtEl>
                                          <p:spTgt spid="2">
                                            <p:txEl>
                                              <p:pRg st="10" end="10"/>
                                            </p:txEl>
                                          </p:spTgt>
                                        </p:tgtEl>
                                      </p:cBhvr>
                                      <p:from x="100000" y="100000"/>
                                      <p:to x="80000" y="100000"/>
                                    </p:animScale>
                                    <p:anim by="(#ppt_h/3+#ppt_w*0.1)" calcmode="lin" valueType="num">
                                      <p:cBhvr additive="sum">
                                        <p:cTn id="40" dur="200" decel="100000" autoRev="1" fill="hold">
                                          <p:stCondLst>
                                            <p:cond delay="600"/>
                                          </p:stCondLst>
                                        </p:cTn>
                                        <p:tgtEl>
                                          <p:spTgt spid="2">
                                            <p:txEl>
                                              <p:pRg st="10" end="10"/>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from="(-#ppt_w/2)" to="(#ppt_x)" calcmode="lin" valueType="num">
                                      <p:cBhvr>
                                        <p:cTn id="43" dur="600" fill="hold">
                                          <p:stCondLst>
                                            <p:cond delay="0"/>
                                          </p:stCondLst>
                                        </p:cTn>
                                        <p:tgtEl>
                                          <p:spTgt spid="2">
                                            <p:txEl>
                                              <p:pRg st="12" end="12"/>
                                            </p:txEl>
                                          </p:spTgt>
                                        </p:tgtEl>
                                        <p:attrNameLst>
                                          <p:attrName>ppt_x</p:attrName>
                                        </p:attrNameLst>
                                      </p:cBhvr>
                                    </p:anim>
                                    <p:anim from="0" to="-1.0" calcmode="lin" valueType="num">
                                      <p:cBhvr>
                                        <p:cTn id="44" dur="200" decel="50000" autoRev="1" fill="hold">
                                          <p:stCondLst>
                                            <p:cond delay="600"/>
                                          </p:stCondLst>
                                        </p:cTn>
                                        <p:tgtEl>
                                          <p:spTgt spid="2">
                                            <p:txEl>
                                              <p:pRg st="12" end="12"/>
                                            </p:txEl>
                                          </p:spTgt>
                                        </p:tgtEl>
                                        <p:attrNameLst>
                                          <p:attrName>xshear</p:attrName>
                                        </p:attrNameLst>
                                      </p:cBhvr>
                                    </p:anim>
                                    <p:animScale>
                                      <p:cBhvr>
                                        <p:cTn id="45" dur="200" decel="100000" autoRev="1" fill="hold">
                                          <p:stCondLst>
                                            <p:cond delay="600"/>
                                          </p:stCondLst>
                                        </p:cTn>
                                        <p:tgtEl>
                                          <p:spTgt spid="2">
                                            <p:txEl>
                                              <p:pRg st="12" end="12"/>
                                            </p:txEl>
                                          </p:spTgt>
                                        </p:tgtEl>
                                      </p:cBhvr>
                                      <p:from x="100000" y="100000"/>
                                      <p:to x="80000" y="100000"/>
                                    </p:animScale>
                                    <p:anim by="(#ppt_h/3+#ppt_w*0.1)" calcmode="lin" valueType="num">
                                      <p:cBhvr additive="sum">
                                        <p:cTn id="46" dur="200" decel="100000" autoRev="1" fill="hold">
                                          <p:stCondLst>
                                            <p:cond delay="600"/>
                                          </p:stCondLst>
                                        </p:cTn>
                                        <p:tgtEl>
                                          <p:spTgt spid="2">
                                            <p:txEl>
                                              <p:pRg st="12" end="1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3733800" cy="990600"/>
          </a:xfrm>
        </p:spPr>
        <p:txBody>
          <a:bodyPr>
            <a:noAutofit/>
          </a:bodyPr>
          <a:lstStyle/>
          <a:p>
            <a:r>
              <a:rPr lang="en-US" b="1" u="sng" dirty="0"/>
              <a:t>VIOLATIONS</a:t>
            </a:r>
            <a:r>
              <a:rPr lang="en-US" b="1" dirty="0"/>
              <a:t>:</a:t>
            </a:r>
            <a:endParaRPr lang="en-US" sz="2400" dirty="0"/>
          </a:p>
        </p:txBody>
      </p:sp>
      <p:sp>
        <p:nvSpPr>
          <p:cNvPr id="3" name="Content Placeholder 2"/>
          <p:cNvSpPr>
            <a:spLocks noGrp="1"/>
          </p:cNvSpPr>
          <p:nvPr>
            <p:ph idx="1"/>
          </p:nvPr>
        </p:nvSpPr>
        <p:spPr>
          <a:xfrm>
            <a:off x="0" y="1143000"/>
            <a:ext cx="4648200" cy="5486400"/>
          </a:xfrm>
        </p:spPr>
        <p:txBody>
          <a:bodyPr>
            <a:normAutofit fontScale="77500" lnSpcReduction="20000"/>
          </a:bodyPr>
          <a:lstStyle/>
          <a:p>
            <a:r>
              <a:rPr lang="en-US" dirty="0">
                <a:solidFill>
                  <a:srgbClr val="FFFF00"/>
                </a:solidFill>
              </a:rPr>
              <a:t>Stepping</a:t>
            </a:r>
            <a:r>
              <a:rPr lang="en-US" dirty="0"/>
              <a:t> on or over the line on a serve or center line. </a:t>
            </a:r>
          </a:p>
          <a:p>
            <a:pPr>
              <a:buNone/>
            </a:pPr>
            <a:endParaRPr lang="en-US" sz="1000" dirty="0"/>
          </a:p>
          <a:p>
            <a:r>
              <a:rPr lang="en-US" dirty="0">
                <a:solidFill>
                  <a:srgbClr val="FFFF00"/>
                </a:solidFill>
              </a:rPr>
              <a:t>Failure to serve </a:t>
            </a:r>
            <a:r>
              <a:rPr lang="en-US" dirty="0"/>
              <a:t>the ball over the net successfully. </a:t>
            </a:r>
          </a:p>
          <a:p>
            <a:pPr>
              <a:buNone/>
            </a:pPr>
            <a:endParaRPr lang="en-US" sz="1000" dirty="0"/>
          </a:p>
          <a:p>
            <a:r>
              <a:rPr lang="en-US" dirty="0"/>
              <a:t>Hitting the ball </a:t>
            </a:r>
            <a:r>
              <a:rPr lang="en-US" dirty="0">
                <a:solidFill>
                  <a:srgbClr val="FFFF00"/>
                </a:solidFill>
              </a:rPr>
              <a:t>illegally</a:t>
            </a:r>
            <a:r>
              <a:rPr lang="en-US" dirty="0"/>
              <a:t> </a:t>
            </a:r>
          </a:p>
          <a:p>
            <a:pPr>
              <a:buNone/>
            </a:pPr>
            <a:r>
              <a:rPr lang="en-US" dirty="0"/>
              <a:t>	(Carrying, Palming, Throwing, etc. ). </a:t>
            </a:r>
          </a:p>
          <a:p>
            <a:pPr>
              <a:buNone/>
            </a:pPr>
            <a:endParaRPr lang="en-US" sz="1000" dirty="0"/>
          </a:p>
          <a:p>
            <a:r>
              <a:rPr lang="en-US" dirty="0">
                <a:solidFill>
                  <a:srgbClr val="FFFF00"/>
                </a:solidFill>
              </a:rPr>
              <a:t>Touches of the net </a:t>
            </a:r>
            <a:r>
              <a:rPr lang="en-US" dirty="0"/>
              <a:t>with any part of the body while the ball is in play. If the ball is driven into the net with such force that it causes the net to contact an opposing player, no foul will be called, and the ball shall continue to be in play.</a:t>
            </a:r>
          </a:p>
          <a:p>
            <a:endParaRPr lang="en-US" dirty="0"/>
          </a:p>
        </p:txBody>
      </p:sp>
      <p:pic>
        <p:nvPicPr>
          <p:cNvPr id="6146" name="Picture 2" descr="http://farm4.static.flickr.com/3226/2973920854_a1cb21a0a1.jpg"/>
          <p:cNvPicPr>
            <a:picLocks noChangeAspect="1" noChangeArrowheads="1"/>
          </p:cNvPicPr>
          <p:nvPr/>
        </p:nvPicPr>
        <p:blipFill>
          <a:blip r:embed="rId2" cstate="print"/>
          <a:srcRect/>
          <a:stretch>
            <a:fillRect/>
          </a:stretch>
        </p:blipFill>
        <p:spPr bwMode="auto">
          <a:xfrm>
            <a:off x="4724400" y="1371600"/>
            <a:ext cx="3810000" cy="4762500"/>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diamond(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632</TotalTime>
  <Words>563</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Franklin Gothic Book</vt:lpstr>
      <vt:lpstr>Wingdings 2</vt:lpstr>
      <vt:lpstr>Technic</vt:lpstr>
      <vt:lpstr>Volleyball</vt:lpstr>
      <vt:lpstr>History</vt:lpstr>
      <vt:lpstr>First set of rules and play</vt:lpstr>
      <vt:lpstr>Bump – Set - Spike</vt:lpstr>
      <vt:lpstr>Serving:</vt:lpstr>
      <vt:lpstr>SCORING:</vt:lpstr>
      <vt:lpstr>Rotation:</vt:lpstr>
      <vt:lpstr>Playing the Game (Volley)</vt:lpstr>
      <vt:lpstr>VIOLATIONS:</vt:lpstr>
      <vt:lpstr>VIOLATIONS:</vt:lpstr>
      <vt:lpstr>PowerPoint Presentation</vt:lpstr>
      <vt:lpstr>TERMS:</vt:lpstr>
      <vt:lpstr>Court Size</vt:lpstr>
      <vt:lpstr>Referee  Signals</vt:lpstr>
      <vt:lpstr>Today</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Basketball</dc:title>
  <dc:creator>install</dc:creator>
  <cp:lastModifiedBy>Autumn Keller</cp:lastModifiedBy>
  <cp:revision>53</cp:revision>
  <dcterms:created xsi:type="dcterms:W3CDTF">2011-01-03T19:09:45Z</dcterms:created>
  <dcterms:modified xsi:type="dcterms:W3CDTF">2018-08-08T17:51:27Z</dcterms:modified>
</cp:coreProperties>
</file>