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D7BC5F-BBEF-4E23-BA06-97B2B4CE549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66273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8800" dirty="0" smtClean="0"/>
              <a:t>Basketball</a:t>
            </a:r>
            <a:endParaRPr lang="en-US" sz="8800" dirty="0"/>
          </a:p>
        </p:txBody>
      </p:sp>
      <p:pic>
        <p:nvPicPr>
          <p:cNvPr id="3076" name="Picture 4" descr="http://www.product-reviews.net/wp-content/userimages/2007/07/larry-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428999" cy="4800600"/>
          </a:xfrm>
          <a:prstGeom prst="rect">
            <a:avLst/>
          </a:prstGeom>
          <a:noFill/>
        </p:spPr>
      </p:pic>
      <p:pic>
        <p:nvPicPr>
          <p:cNvPr id="1026" name="Picture 2" descr="http://a.espncdn.com/photo/2013/0929/wnba_playoffs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5" y="2667000"/>
            <a:ext cx="51206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u="sng" dirty="0" smtClean="0"/>
              <a:t>Court Size</a:t>
            </a:r>
            <a:endParaRPr lang="en-US" b="1" u="sng" dirty="0"/>
          </a:p>
        </p:txBody>
      </p:sp>
      <p:pic>
        <p:nvPicPr>
          <p:cNvPr id="1026" name="Picture 2" descr="http://www.prm.nau.edu/prm423/images/Basketball_court_NC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08428"/>
            <a:ext cx="8915400" cy="55495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Height of the Rim?</a:t>
            </a:r>
            <a:endParaRPr lang="en-US" dirty="0"/>
          </a:p>
        </p:txBody>
      </p:sp>
      <p:pic>
        <p:nvPicPr>
          <p:cNvPr id="22530" name="Picture 2" descr="http://t0.gstatic.com/images?q=tbn:ANd9GcR7wnM8UBd3kCfl7DoVadqLmF9hVs-e-yOVoWqJ62DLnGOHAMq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848600" cy="502465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733800" y="2209800"/>
            <a:ext cx="1219200" cy="396240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219200"/>
          </a:xfrm>
        </p:spPr>
        <p:txBody>
          <a:bodyPr>
            <a:normAutofit/>
          </a:bodyPr>
          <a:lstStyle/>
          <a:p>
            <a:pPr algn="ctr"/>
            <a:r>
              <a:rPr lang="en-US" sz="6700" u="sng" dirty="0" smtClean="0"/>
              <a:t>Referee Signals</a:t>
            </a:r>
            <a:endParaRPr lang="en-US" sz="6700" u="sng" dirty="0"/>
          </a:p>
        </p:txBody>
      </p:sp>
      <p:pic>
        <p:nvPicPr>
          <p:cNvPr id="23558" name="Picture 6" descr="http://www.freewebs.com/dg211/hand%20sign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610600" cy="507439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igin.wnba.com/media/playoffs/2012/121020-wiggins-crowd-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" y="2831020"/>
            <a:ext cx="6381750" cy="39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Today basketball has grown to become one of the world's most popular sports.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7170" name="Picture 2" descr="http://thebestten.files.wordpress.com/2010/01/jordan-87-du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" y="2831020"/>
            <a:ext cx="2950464" cy="4048125"/>
          </a:xfrm>
          <a:prstGeom prst="rect">
            <a:avLst/>
          </a:prstGeom>
          <a:noFill/>
        </p:spPr>
      </p:pic>
      <p:pic>
        <p:nvPicPr>
          <p:cNvPr id="7174" name="Picture 6" descr="James23dunk.jpg lebron james du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52737"/>
            <a:ext cx="32766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76400"/>
            <a:ext cx="5562600" cy="4953000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Dr. James Naismith </a:t>
            </a:r>
            <a:r>
              <a:rPr lang="en-US" dirty="0" smtClean="0"/>
              <a:t>is known world-wide as the inventor of basketball. </a:t>
            </a:r>
          </a:p>
          <a:p>
            <a:r>
              <a:rPr lang="en-US" dirty="0" smtClean="0"/>
              <a:t>He was born in 1861 in Ramsay township, near </a:t>
            </a:r>
            <a:r>
              <a:rPr lang="en-US" dirty="0" err="1" smtClean="0"/>
              <a:t>Almonte</a:t>
            </a:r>
            <a:r>
              <a:rPr lang="en-US" dirty="0" smtClean="0"/>
              <a:t>, Ontario, Canada.</a:t>
            </a:r>
          </a:p>
          <a:p>
            <a:r>
              <a:rPr lang="en-US" dirty="0" smtClean="0"/>
              <a:t>The first game was played in </a:t>
            </a:r>
            <a:r>
              <a:rPr lang="en-US" b="1" i="1" u="sng" dirty="0" smtClean="0">
                <a:solidFill>
                  <a:srgbClr val="FF0000"/>
                </a:solidFill>
              </a:rPr>
              <a:t>1891</a:t>
            </a:r>
            <a:r>
              <a:rPr lang="en-US" dirty="0" smtClean="0"/>
              <a:t> with a soccer ball and two peach baskets used as goals.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b="1" i="1" u="sng" dirty="0" smtClean="0"/>
              <a:t>History</a:t>
            </a:r>
            <a:endParaRPr lang="en-US" sz="6600" b="1" i="1" u="sng" dirty="0"/>
          </a:p>
        </p:txBody>
      </p:sp>
      <p:pic>
        <p:nvPicPr>
          <p:cNvPr id="6" name="Picture 2" descr="[photo:&#10;James Naismith with basketball. All rights reserved. Kansas Heritage Grou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490397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41191" y="5257800"/>
            <a:ext cx="3702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 died in Lawrence, Kansas, in 1939.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562600" cy="4419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2 point field goal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smtClean="0"/>
              <a:t>a shot made from anywhere during play inside the 3 pt arc. 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3 point field goal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smtClean="0"/>
              <a:t>a shot made from anywhere outside the 3 pt arc. 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Free throw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smtClean="0"/>
              <a:t>1 point is awarded to an unguarded shot taken from behind the free throw line while the clock is stopped.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1143000"/>
          </a:xfrm>
        </p:spPr>
        <p:txBody>
          <a:bodyPr/>
          <a:lstStyle/>
          <a:p>
            <a:pPr algn="l"/>
            <a:r>
              <a:rPr lang="en-US" b="1" i="1" u="sng" dirty="0" smtClean="0"/>
              <a:t>SCORING</a:t>
            </a:r>
            <a:r>
              <a:rPr lang="en-US" b="1" dirty="0" smtClean="0"/>
              <a:t>:</a:t>
            </a:r>
            <a:endParaRPr lang="en-US" dirty="0"/>
          </a:p>
        </p:txBody>
      </p:sp>
      <p:pic>
        <p:nvPicPr>
          <p:cNvPr id="6146" name="Picture 2" descr="http://www.youth-basketball-tips.com/images/jordansquar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3429000" cy="41148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2" name="Picture 6" descr="http://t2.gstatic.com/images?q=tbn:ANd9GcQquFD3EgkoeAHj8tlL0A4hfv7bkV3scdF-ZDWnSZGTZVWeXyZb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763" y="15239"/>
            <a:ext cx="2971800" cy="2323729"/>
          </a:xfrm>
          <a:prstGeom prst="rect">
            <a:avLst/>
          </a:prstGeom>
          <a:noFill/>
        </p:spPr>
      </p:pic>
      <p:pic>
        <p:nvPicPr>
          <p:cNvPr id="24584" name="Picture 8" descr="http://www.hoopskills.com/images/shooting/bandit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2305050"/>
            <a:ext cx="4257675" cy="1733551"/>
          </a:xfrm>
          <a:prstGeom prst="rect">
            <a:avLst/>
          </a:prstGeom>
          <a:noFill/>
        </p:spPr>
      </p:pic>
      <p:pic>
        <p:nvPicPr>
          <p:cNvPr id="24586" name="Picture 10" descr="http://www.ultimate-youth-basketball-guide.com/images/pivot-foot-21357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86386"/>
            <a:ext cx="2458974" cy="2570430"/>
          </a:xfrm>
          <a:prstGeom prst="rect">
            <a:avLst/>
          </a:prstGeom>
          <a:noFill/>
        </p:spPr>
      </p:pic>
      <p:pic>
        <p:nvPicPr>
          <p:cNvPr id="24588" name="Picture 12" descr="http://www.youth-basketball-tips.com/images/rodmanreb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6699" y="3685016"/>
            <a:ext cx="2898848" cy="2971800"/>
          </a:xfrm>
          <a:prstGeom prst="rect">
            <a:avLst/>
          </a:prstGeom>
          <a:noFill/>
        </p:spPr>
      </p:pic>
      <p:pic>
        <p:nvPicPr>
          <p:cNvPr id="2050" name="Picture 2" descr="https://i.ytimg.com/vi/pqS1_cEuH10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0"/>
            <a:ext cx="3314700" cy="23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NB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" y="15239"/>
            <a:ext cx="3226689" cy="22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raphics.fansonly.com/schools/latc/graphics/wnba/wnba-janicelawrence_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47" y="2491368"/>
            <a:ext cx="1952054" cy="385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45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Boxing out</a:t>
            </a:r>
            <a:r>
              <a:rPr lang="en-US" sz="2400" dirty="0" smtClean="0">
                <a:solidFill>
                  <a:srgbClr val="FFFF00"/>
                </a:solidFill>
              </a:rPr>
              <a:t>- </a:t>
            </a:r>
            <a:r>
              <a:rPr lang="en-US" sz="2400" dirty="0" smtClean="0"/>
              <a:t>a player’s position between an opposing player and the basket to obtain a better rebounding position. </a:t>
            </a:r>
          </a:p>
          <a:p>
            <a:r>
              <a:rPr lang="en-US" sz="2400" u="sng" dirty="0" smtClean="0">
                <a:solidFill>
                  <a:srgbClr val="FFFF00"/>
                </a:solidFill>
              </a:rPr>
              <a:t>Dribbling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/>
              <a:t> bouncing the ball with 1 hand using your fingertips instead of your palm so that it rebounds back to yourself (the only legal way to move with the ball) </a:t>
            </a:r>
          </a:p>
          <a:p>
            <a:r>
              <a:rPr lang="en-US" sz="2400" u="sng" dirty="0" smtClean="0">
                <a:solidFill>
                  <a:srgbClr val="FFFF00"/>
                </a:solidFill>
              </a:rPr>
              <a:t>Passing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/>
              <a:t> moving the ball by throwing, bouncing, handing, or rolling it to another player (Chest, Bounce, Lob) </a:t>
            </a:r>
          </a:p>
          <a:p>
            <a:r>
              <a:rPr lang="en-US" sz="2400" u="sng" dirty="0" smtClean="0">
                <a:solidFill>
                  <a:srgbClr val="FFFF00"/>
                </a:solidFill>
              </a:rPr>
              <a:t>Shooting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/>
              <a:t> throwing the ball to make a basket </a:t>
            </a:r>
          </a:p>
          <a:p>
            <a:r>
              <a:rPr lang="en-US" sz="2400" u="sng" dirty="0" smtClean="0">
                <a:solidFill>
                  <a:srgbClr val="FFFF00"/>
                </a:solidFill>
              </a:rPr>
              <a:t>Pivoting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/>
              <a:t> stepping once or more in any direction with the same foot while holding the other foot at its initial point. </a:t>
            </a:r>
          </a:p>
          <a:p>
            <a:r>
              <a:rPr lang="en-US" sz="2400" u="sng" dirty="0" smtClean="0">
                <a:solidFill>
                  <a:srgbClr val="FFFF00"/>
                </a:solidFill>
              </a:rPr>
              <a:t>Rebounding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/>
              <a:t> The recovering of a shot that bounces off the backboard or the rim.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SKILLS</a:t>
            </a:r>
            <a:r>
              <a:rPr lang="en-US" b="1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http://statsheet.com/images/articles/2008/12/200812311617586447806-p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2466" y="54864"/>
            <a:ext cx="3052953" cy="3200400"/>
          </a:xfrm>
          <a:prstGeom prst="rect">
            <a:avLst/>
          </a:prstGeom>
          <a:noFill/>
        </p:spPr>
      </p:pic>
      <p:pic>
        <p:nvPicPr>
          <p:cNvPr id="25606" name="Picture 6" descr="http://hoopedia.nba.com/images/f/f7/HackASh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701" y="3200400"/>
            <a:ext cx="2845245" cy="3657600"/>
          </a:xfrm>
          <a:prstGeom prst="rect">
            <a:avLst/>
          </a:prstGeom>
          <a:noFill/>
        </p:spPr>
      </p:pic>
      <p:pic>
        <p:nvPicPr>
          <p:cNvPr id="25608" name="Picture 8" descr="http://assets.sbnation.com/assets/263589/Foul_on_L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7427" y="3200400"/>
            <a:ext cx="3295650" cy="3657600"/>
          </a:xfrm>
          <a:prstGeom prst="rect">
            <a:avLst/>
          </a:prstGeom>
          <a:noFill/>
        </p:spPr>
      </p:pic>
      <p:pic>
        <p:nvPicPr>
          <p:cNvPr id="25602" name="Picture 2" descr="http://howtowatchsports.com/wp-content/uploads/2009/07/basketball-dunking-on-someone-25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" y="24384"/>
            <a:ext cx="3204210" cy="3176016"/>
          </a:xfrm>
          <a:prstGeom prst="rect">
            <a:avLst/>
          </a:prstGeom>
          <a:noFill/>
        </p:spPr>
      </p:pic>
      <p:pic>
        <p:nvPicPr>
          <p:cNvPr id="3074" name="Picture 2" descr="http://stmedia.startribune.com/images/360*450/lynx101015+073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0"/>
            <a:ext cx="272986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h3.ggpht.com/-QaLYlAE54lc/UFchkYxaKEI/AAAAAAAAQ8k/fJb4VF9hIlk/s576/Chuckarelei_74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" y="3200400"/>
            <a:ext cx="305796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Blocking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smtClean="0"/>
              <a:t> impeding the progress of an opponent by extending one or both arms horizontally or getting in the path of a moving player. 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Charging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smtClean="0"/>
              <a:t> running into a stationary player while you are moving with the ball. 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Hacking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smtClean="0"/>
              <a:t> the player hits the arm or hand of the person holding the ball. 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Holding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smtClean="0"/>
              <a:t> the player holds the person with or without the ball.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FOULS</a:t>
            </a:r>
            <a:r>
              <a:rPr lang="en-US" b="1" dirty="0" smtClean="0"/>
              <a:t>:  </a:t>
            </a:r>
            <a:r>
              <a:rPr lang="en-US" sz="2000" dirty="0" smtClean="0"/>
              <a:t>results in one or more free throws awarded to the opposing team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40386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Traveling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smtClean="0"/>
              <a:t> moving illegally with the ball 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Three seconds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smtClean="0"/>
              <a:t>an offensive player remains in the key (free throw lane- the area under the basket) for more than 3 seconds 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Double dribble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smtClean="0"/>
              <a:t>a player dribbles the ball with both hands at the same time or they stop and then start dribbling again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600200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VIOLATIONS</a:t>
            </a:r>
            <a:r>
              <a:rPr lang="en-US" b="1" dirty="0" smtClean="0"/>
              <a:t>:  </a:t>
            </a:r>
            <a:r>
              <a:rPr lang="en-US" sz="2400" dirty="0" smtClean="0"/>
              <a:t>results in a change of possession with the team in bounding the ball at the side line opposite where the infringement took place</a:t>
            </a:r>
            <a:endParaRPr lang="en-US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400" u="sng" dirty="0" smtClean="0">
                <a:solidFill>
                  <a:srgbClr val="FFFF00"/>
                </a:solidFill>
              </a:rPr>
              <a:t>Air ball</a:t>
            </a:r>
            <a:r>
              <a:rPr lang="en-US" sz="3400" dirty="0" smtClean="0">
                <a:solidFill>
                  <a:srgbClr val="FFFF00"/>
                </a:solidFill>
              </a:rPr>
              <a:t>- </a:t>
            </a:r>
            <a:r>
              <a:rPr lang="en-US" sz="3400" dirty="0" smtClean="0"/>
              <a:t>a shot that completely misses the rim and the backboard </a:t>
            </a:r>
          </a:p>
          <a:p>
            <a:r>
              <a:rPr lang="en-US" sz="3400" u="sng" dirty="0" smtClean="0">
                <a:solidFill>
                  <a:srgbClr val="FFFF00"/>
                </a:solidFill>
              </a:rPr>
              <a:t>Assist</a:t>
            </a:r>
            <a:r>
              <a:rPr lang="en-US" sz="3400" dirty="0" smtClean="0">
                <a:solidFill>
                  <a:srgbClr val="FFFF00"/>
                </a:solidFill>
              </a:rPr>
              <a:t>-</a:t>
            </a:r>
            <a:r>
              <a:rPr lang="en-US" sz="3400" dirty="0" smtClean="0"/>
              <a:t> a pass to a teammate who then scores a field goal. </a:t>
            </a:r>
          </a:p>
          <a:p>
            <a:r>
              <a:rPr lang="en-US" sz="3400" u="sng" dirty="0" smtClean="0">
                <a:solidFill>
                  <a:srgbClr val="FFFF00"/>
                </a:solidFill>
              </a:rPr>
              <a:t>Dunk</a:t>
            </a:r>
            <a:r>
              <a:rPr lang="en-US" sz="3400" dirty="0" smtClean="0">
                <a:solidFill>
                  <a:srgbClr val="FFFF00"/>
                </a:solidFill>
              </a:rPr>
              <a:t>-</a:t>
            </a:r>
            <a:r>
              <a:rPr lang="en-US" sz="3400" dirty="0" smtClean="0"/>
              <a:t> to throw the ball down into the basket with the hand above the level of the rim </a:t>
            </a:r>
          </a:p>
          <a:p>
            <a:r>
              <a:rPr lang="en-US" sz="3400" u="sng" dirty="0" smtClean="0">
                <a:solidFill>
                  <a:srgbClr val="FFFF00"/>
                </a:solidFill>
              </a:rPr>
              <a:t>Fast break</a:t>
            </a:r>
            <a:r>
              <a:rPr lang="en-US" sz="3400" dirty="0" smtClean="0">
                <a:solidFill>
                  <a:srgbClr val="FFFF00"/>
                </a:solidFill>
              </a:rPr>
              <a:t>- </a:t>
            </a:r>
            <a:r>
              <a:rPr lang="en-US" sz="3400" dirty="0" smtClean="0"/>
              <a:t>dribbling or passing the ball towards your basket before the defense can set up </a:t>
            </a:r>
          </a:p>
          <a:p>
            <a:r>
              <a:rPr lang="en-US" sz="3400" u="sng" dirty="0" smtClean="0">
                <a:solidFill>
                  <a:srgbClr val="FFFF00"/>
                </a:solidFill>
              </a:rPr>
              <a:t>Offense</a:t>
            </a:r>
            <a:r>
              <a:rPr lang="en-US" sz="3400" dirty="0" smtClean="0">
                <a:solidFill>
                  <a:srgbClr val="FFFF00"/>
                </a:solidFill>
              </a:rPr>
              <a:t>-</a:t>
            </a:r>
            <a:r>
              <a:rPr lang="en-US" sz="3400" dirty="0" smtClean="0"/>
              <a:t> team trying to score </a:t>
            </a:r>
          </a:p>
          <a:p>
            <a:r>
              <a:rPr lang="en-US" sz="3400" u="sng" dirty="0" smtClean="0">
                <a:solidFill>
                  <a:srgbClr val="FFFF00"/>
                </a:solidFill>
              </a:rPr>
              <a:t>Turn over</a:t>
            </a:r>
            <a:r>
              <a:rPr lang="en-US" sz="3400" dirty="0" smtClean="0">
                <a:solidFill>
                  <a:srgbClr val="FFFF00"/>
                </a:solidFill>
              </a:rPr>
              <a:t>- </a:t>
            </a:r>
            <a:r>
              <a:rPr lang="en-US" sz="3400" dirty="0" smtClean="0"/>
              <a:t>any loss of the ball without a shot being taken </a:t>
            </a:r>
          </a:p>
          <a:p>
            <a:r>
              <a:rPr lang="en-US" sz="3400" u="sng" dirty="0" smtClean="0">
                <a:solidFill>
                  <a:srgbClr val="FFFF00"/>
                </a:solidFill>
              </a:rPr>
              <a:t>Defense</a:t>
            </a:r>
            <a:r>
              <a:rPr lang="en-US" sz="3400" dirty="0" smtClean="0">
                <a:solidFill>
                  <a:srgbClr val="FFFF00"/>
                </a:solidFill>
              </a:rPr>
              <a:t>-</a:t>
            </a:r>
            <a:r>
              <a:rPr lang="en-US" sz="3400" dirty="0" smtClean="0"/>
              <a:t> team trying to stop the other team from scoring </a:t>
            </a:r>
          </a:p>
          <a:p>
            <a:r>
              <a:rPr lang="en-US" sz="3400" u="sng" dirty="0" smtClean="0">
                <a:solidFill>
                  <a:srgbClr val="FFFF00"/>
                </a:solidFill>
              </a:rPr>
              <a:t>Man-to-man</a:t>
            </a:r>
            <a:r>
              <a:rPr lang="en-US" sz="3400" dirty="0" smtClean="0">
                <a:solidFill>
                  <a:srgbClr val="FFFF00"/>
                </a:solidFill>
              </a:rPr>
              <a:t>-</a:t>
            </a:r>
            <a:r>
              <a:rPr lang="en-US" sz="3400" dirty="0" smtClean="0"/>
              <a:t> a defensive strategy where everyone guards an assigned player </a:t>
            </a:r>
          </a:p>
          <a:p>
            <a:r>
              <a:rPr lang="en-US" sz="3400" u="sng" dirty="0" smtClean="0">
                <a:solidFill>
                  <a:srgbClr val="FFFF00"/>
                </a:solidFill>
              </a:rPr>
              <a:t>Zone defense</a:t>
            </a:r>
            <a:r>
              <a:rPr lang="en-US" sz="3400" dirty="0" smtClean="0">
                <a:solidFill>
                  <a:srgbClr val="FFFF00"/>
                </a:solidFill>
              </a:rPr>
              <a:t>-</a:t>
            </a:r>
            <a:r>
              <a:rPr lang="en-US" sz="3400" dirty="0" smtClean="0"/>
              <a:t> a defensive strategy where everyone guards an area instead of a player (2-1-2, 2-3)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TERMS</a:t>
            </a:r>
            <a:r>
              <a:rPr lang="en-US" b="1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212</TotalTime>
  <Words>536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Constantia</vt:lpstr>
      <vt:lpstr>Wingdings 2</vt:lpstr>
      <vt:lpstr>Paper</vt:lpstr>
      <vt:lpstr>Basketball</vt:lpstr>
      <vt:lpstr>History</vt:lpstr>
      <vt:lpstr>SCORING:</vt:lpstr>
      <vt:lpstr>PowerPoint Presentation</vt:lpstr>
      <vt:lpstr>SKILLS:</vt:lpstr>
      <vt:lpstr>PowerPoint Presentation</vt:lpstr>
      <vt:lpstr>FOULS:  results in one or more free throws awarded to the opposing team</vt:lpstr>
      <vt:lpstr>VIOLATIONS:  results in a change of possession with the team in bounding the ball at the side line opposite where the infringement took place</vt:lpstr>
      <vt:lpstr>TERMS:</vt:lpstr>
      <vt:lpstr>Court Size</vt:lpstr>
      <vt:lpstr>Height of the Rim?</vt:lpstr>
      <vt:lpstr>Referee Signals</vt:lpstr>
      <vt:lpstr>Today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</dc:title>
  <dc:creator>install</dc:creator>
  <cp:lastModifiedBy>Joseph Soley</cp:lastModifiedBy>
  <cp:revision>27</cp:revision>
  <dcterms:created xsi:type="dcterms:W3CDTF">2011-01-03T19:09:45Z</dcterms:created>
  <dcterms:modified xsi:type="dcterms:W3CDTF">2016-02-25T18:36:31Z</dcterms:modified>
</cp:coreProperties>
</file>