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70" r:id="rId4"/>
    <p:sldId id="261" r:id="rId5"/>
    <p:sldId id="269" r:id="rId6"/>
    <p:sldId id="259" r:id="rId7"/>
    <p:sldId id="260" r:id="rId8"/>
    <p:sldId id="271" r:id="rId9"/>
    <p:sldId id="275" r:id="rId10"/>
    <p:sldId id="276" r:id="rId11"/>
    <p:sldId id="274" r:id="rId12"/>
    <p:sldId id="263" r:id="rId13"/>
    <p:sldId id="277" r:id="rId14"/>
    <p:sldId id="264" r:id="rId15"/>
    <p:sldId id="273"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25DE89-5219-4FA2-9AB1-E7E669FCA6A8}" type="datetimeFigureOut">
              <a:rPr lang="en-US" smtClean="0"/>
              <a:t>3/2/2011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19024-B45F-499D-A2BD-24096BFA80E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2D7BC5F-BBEF-4E23-BA06-97B2B4CE549F}" type="datetimeFigureOut">
              <a:rPr lang="en-US" smtClean="0"/>
              <a:pPr/>
              <a:t>3/2/2011</a:t>
            </a:fld>
            <a:endParaRPr lang="en-US"/>
          </a:p>
        </p:txBody>
      </p:sp>
      <p:sp>
        <p:nvSpPr>
          <p:cNvPr id="16" name="Slide Number Placeholder 15"/>
          <p:cNvSpPr>
            <a:spLocks noGrp="1"/>
          </p:cNvSpPr>
          <p:nvPr>
            <p:ph type="sldNum" sz="quarter" idx="11"/>
          </p:nvPr>
        </p:nvSpPr>
        <p:spPr/>
        <p:txBody>
          <a:bodyPr/>
          <a:lstStyle/>
          <a:p>
            <a:fld id="{DCD8530D-BCA0-446D-982C-58A4E1A8950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2D7BC5F-BBEF-4E23-BA06-97B2B4CE549F}" type="datetimeFigureOut">
              <a:rPr lang="en-US" smtClean="0"/>
              <a:pPr/>
              <a:t>3/2/2011</a:t>
            </a:fld>
            <a:endParaRPr lang="en-US"/>
          </a:p>
        </p:txBody>
      </p:sp>
      <p:sp>
        <p:nvSpPr>
          <p:cNvPr id="15" name="Slide Number Placeholder 14"/>
          <p:cNvSpPr>
            <a:spLocks noGrp="1"/>
          </p:cNvSpPr>
          <p:nvPr>
            <p:ph type="sldNum" sz="quarter" idx="15"/>
          </p:nvPr>
        </p:nvSpPr>
        <p:spPr/>
        <p:txBody>
          <a:bodyPr/>
          <a:lstStyle>
            <a:lvl1pPr algn="ctr">
              <a:defRPr/>
            </a:lvl1pPr>
          </a:lstStyle>
          <a:p>
            <a:fld id="{DCD8530D-BCA0-446D-982C-58A4E1A8950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D7BC5F-BBEF-4E23-BA06-97B2B4CE549F}"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D7BC5F-BBEF-4E23-BA06-97B2B4CE549F}"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8530D-BCA0-446D-982C-58A4E1A8950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CD8530D-BCA0-446D-982C-58A4E1A8950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2D7BC5F-BBEF-4E23-BA06-97B2B4CE549F}" type="datetimeFigureOut">
              <a:rPr lang="en-US" smtClean="0"/>
              <a:pPr/>
              <a:t>3/2/2011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D7BC5F-BBEF-4E23-BA06-97B2B4CE549F}" type="datetimeFigureOut">
              <a:rPr lang="en-US" smtClean="0"/>
              <a:pPr/>
              <a:t>3/2/2011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8530D-BCA0-446D-982C-58A4E1A8950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BC5F-BBEF-4E23-BA06-97B2B4CE549F}" type="datetimeFigureOut">
              <a:rPr lang="en-US" smtClean="0"/>
              <a:pPr/>
              <a:t>3/2/2011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2D7BC5F-BBEF-4E23-BA06-97B2B4CE549F}" type="datetimeFigureOut">
              <a:rPr lang="en-US" smtClean="0"/>
              <a:pPr/>
              <a:t>3/2/2011</a:t>
            </a:fld>
            <a:endParaRPr lang="en-US"/>
          </a:p>
        </p:txBody>
      </p:sp>
      <p:sp>
        <p:nvSpPr>
          <p:cNvPr id="9" name="Slide Number Placeholder 8"/>
          <p:cNvSpPr>
            <a:spLocks noGrp="1"/>
          </p:cNvSpPr>
          <p:nvPr>
            <p:ph type="sldNum" sz="quarter" idx="15"/>
          </p:nvPr>
        </p:nvSpPr>
        <p:spPr/>
        <p:txBody>
          <a:bodyPr/>
          <a:lstStyle/>
          <a:p>
            <a:fld id="{DCD8530D-BCA0-446D-982C-58A4E1A8950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2D7BC5F-BBEF-4E23-BA06-97B2B4CE549F}" type="datetimeFigureOut">
              <a:rPr lang="en-US" smtClean="0"/>
              <a:pPr/>
              <a:t>3/2/2011</a:t>
            </a:fld>
            <a:endParaRPr lang="en-US"/>
          </a:p>
        </p:txBody>
      </p:sp>
      <p:sp>
        <p:nvSpPr>
          <p:cNvPr id="9" name="Slide Number Placeholder 8"/>
          <p:cNvSpPr>
            <a:spLocks noGrp="1"/>
          </p:cNvSpPr>
          <p:nvPr>
            <p:ph type="sldNum" sz="quarter" idx="11"/>
          </p:nvPr>
        </p:nvSpPr>
        <p:spPr/>
        <p:txBody>
          <a:bodyPr/>
          <a:lstStyle/>
          <a:p>
            <a:fld id="{DCD8530D-BCA0-446D-982C-58A4E1A8950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D7BC5F-BBEF-4E23-BA06-97B2B4CE549F}" type="datetimeFigureOut">
              <a:rPr lang="en-US" smtClean="0"/>
              <a:pPr/>
              <a:t>3/2/2011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CD8530D-BCA0-446D-982C-58A4E1A8950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schools/gcsebitesize/pe/video/badminton/" TargetMode="External"/><Relationship Id="rId2" Type="http://schemas.openxmlformats.org/officeDocument/2006/relationships/hyperlink" Target="http://www.telegraph.co.uk/sport/othersports/badminton/7376761/Badminton-Rules-How-to-play-lifts-and-clears.html"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ivevideo.com/video/C33DAEEB7C8C472091C8587E709E4CBF/badminton-is-serious.aspx"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Battledore-and-shuttlecock.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b/b2/Arms_of_the_Duke_of_Beaufort.sv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upload.wikimedia.org/wikipedia/commons/d/df/Battledore_-_Youthful_Sports.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2" name="Title 1"/>
          <p:cNvSpPr>
            <a:spLocks noGrp="1"/>
          </p:cNvSpPr>
          <p:nvPr>
            <p:ph type="ctrTitle"/>
          </p:nvPr>
        </p:nvSpPr>
        <p:spPr>
          <a:xfrm>
            <a:off x="838200" y="152400"/>
            <a:ext cx="7772400" cy="1470025"/>
          </a:xfrm>
        </p:spPr>
        <p:txBody>
          <a:bodyPr>
            <a:normAutofit/>
          </a:bodyPr>
          <a:lstStyle/>
          <a:p>
            <a:r>
              <a:rPr lang="en-US" sz="8800" b="1" i="1" u="sng" dirty="0" smtClean="0"/>
              <a:t>Badminton</a:t>
            </a:r>
            <a:endParaRPr lang="en-US" sz="8800" b="1" i="1" u="sng" dirty="0"/>
          </a:p>
        </p:txBody>
      </p:sp>
      <p:pic>
        <p:nvPicPr>
          <p:cNvPr id="13316" name="Picture 4" descr="http://1.bp.blogspot.com/_aoYt8Zbog_M/S75Qq9xtKKI/AAAAAAAAACI/JhxPlvjP6KU/s1600/badminton.jpg"/>
          <p:cNvPicPr>
            <a:picLocks noChangeAspect="1" noChangeArrowheads="1"/>
          </p:cNvPicPr>
          <p:nvPr/>
        </p:nvPicPr>
        <p:blipFill>
          <a:blip r:embed="rId2" cstate="print"/>
          <a:srcRect/>
          <a:stretch>
            <a:fillRect/>
          </a:stretch>
        </p:blipFill>
        <p:spPr bwMode="auto">
          <a:xfrm>
            <a:off x="2438400" y="1621977"/>
            <a:ext cx="4476750" cy="523602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anim calcmode="lin" valueType="num">
                                      <p:cBhvr>
                                        <p:cTn id="8" dur="2000" fill="hold"/>
                                        <p:tgtEl>
                                          <p:spTgt spid="13316"/>
                                        </p:tgtEl>
                                        <p:attrNameLst>
                                          <p:attrName>style.rotation</p:attrName>
                                        </p:attrNameLst>
                                      </p:cBhvr>
                                      <p:tavLst>
                                        <p:tav tm="0">
                                          <p:val>
                                            <p:fltVal val="720"/>
                                          </p:val>
                                        </p:tav>
                                        <p:tav tm="100000">
                                          <p:val>
                                            <p:fltVal val="0"/>
                                          </p:val>
                                        </p:tav>
                                      </p:tavLst>
                                    </p:anim>
                                    <p:anim calcmode="lin" valueType="num">
                                      <p:cBhvr>
                                        <p:cTn id="9" dur="2000" fill="hold"/>
                                        <p:tgtEl>
                                          <p:spTgt spid="13316"/>
                                        </p:tgtEl>
                                        <p:attrNameLst>
                                          <p:attrName>ppt_h</p:attrName>
                                        </p:attrNameLst>
                                      </p:cBhvr>
                                      <p:tavLst>
                                        <p:tav tm="0">
                                          <p:val>
                                            <p:fltVal val="0"/>
                                          </p:val>
                                        </p:tav>
                                        <p:tav tm="100000">
                                          <p:val>
                                            <p:strVal val="#ppt_h"/>
                                          </p:val>
                                        </p:tav>
                                      </p:tavLst>
                                    </p:anim>
                                    <p:anim calcmode="lin" valueType="num">
                                      <p:cBhvr>
                                        <p:cTn id="10" dur="2000" fill="hold"/>
                                        <p:tgtEl>
                                          <p:spTgt spid="1331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066800"/>
            <a:ext cx="5562600" cy="2819400"/>
          </a:xfrm>
        </p:spPr>
        <p:txBody>
          <a:bodyPr>
            <a:normAutofit/>
          </a:bodyPr>
          <a:lstStyle/>
          <a:p>
            <a:r>
              <a:rPr lang="en-US" u="sng" dirty="0" smtClean="0">
                <a:solidFill>
                  <a:srgbClr val="FFFF00"/>
                </a:solidFill>
              </a:rPr>
              <a:t>High</a:t>
            </a:r>
            <a:r>
              <a:rPr lang="en-US" dirty="0" smtClean="0"/>
              <a:t> – drive your opponent back</a:t>
            </a:r>
          </a:p>
          <a:p>
            <a:pPr>
              <a:buNone/>
            </a:pPr>
            <a:endParaRPr lang="en-US" sz="800" dirty="0" smtClean="0"/>
          </a:p>
          <a:p>
            <a:r>
              <a:rPr lang="en-US" dirty="0" smtClean="0">
                <a:solidFill>
                  <a:srgbClr val="FFFF00"/>
                </a:solidFill>
              </a:rPr>
              <a:t>Flick &amp; Drive </a:t>
            </a:r>
            <a:r>
              <a:rPr lang="en-US" dirty="0" smtClean="0"/>
              <a:t>– A </a:t>
            </a:r>
            <a:r>
              <a:rPr lang="en-US" sz="2400" dirty="0" smtClean="0"/>
              <a:t>low, hard shot that travels horizontally without arc.</a:t>
            </a:r>
            <a:r>
              <a:rPr lang="en-US" dirty="0" smtClean="0"/>
              <a:t>  It is used for a quick start</a:t>
            </a:r>
          </a:p>
          <a:p>
            <a:pPr>
              <a:buNone/>
            </a:pPr>
            <a:endParaRPr lang="en-US" sz="800" dirty="0" smtClean="0"/>
          </a:p>
          <a:p>
            <a:r>
              <a:rPr lang="en-US" dirty="0" smtClean="0">
                <a:solidFill>
                  <a:srgbClr val="FFFF00"/>
                </a:solidFill>
              </a:rPr>
              <a:t>Low</a:t>
            </a:r>
            <a:r>
              <a:rPr lang="en-US" dirty="0" smtClean="0"/>
              <a:t> – bring in opponent for set-up </a:t>
            </a:r>
          </a:p>
        </p:txBody>
      </p:sp>
      <p:sp>
        <p:nvSpPr>
          <p:cNvPr id="3" name="Title 2"/>
          <p:cNvSpPr>
            <a:spLocks noGrp="1"/>
          </p:cNvSpPr>
          <p:nvPr>
            <p:ph type="title"/>
          </p:nvPr>
        </p:nvSpPr>
        <p:spPr>
          <a:xfrm>
            <a:off x="457200" y="152400"/>
            <a:ext cx="8077200" cy="762000"/>
          </a:xfrm>
        </p:spPr>
        <p:txBody>
          <a:bodyPr/>
          <a:lstStyle/>
          <a:p>
            <a:pPr algn="ctr"/>
            <a:r>
              <a:rPr lang="en-US" b="1" u="sng" dirty="0" smtClean="0"/>
              <a:t>Type of serves</a:t>
            </a:r>
            <a:r>
              <a:rPr lang="en-US" dirty="0" smtClean="0"/>
              <a:t>:</a:t>
            </a:r>
            <a:endParaRPr lang="en-US" dirty="0"/>
          </a:p>
        </p:txBody>
      </p:sp>
      <p:pic>
        <p:nvPicPr>
          <p:cNvPr id="28674" name="Picture 2" descr="http://t3.gstatic.com/images?q=tbn:ANd9GcQ4J-YLEOW2Nk01myR1q5Fhpgh47O43wvmho9geHxAnk19iIJIUrg&amp;t=1"/>
          <p:cNvPicPr>
            <a:picLocks noChangeAspect="1" noChangeArrowheads="1"/>
          </p:cNvPicPr>
          <p:nvPr/>
        </p:nvPicPr>
        <p:blipFill>
          <a:blip r:embed="rId2" cstate="print"/>
          <a:srcRect/>
          <a:stretch>
            <a:fillRect/>
          </a:stretch>
        </p:blipFill>
        <p:spPr bwMode="auto">
          <a:xfrm>
            <a:off x="2743200" y="3810000"/>
            <a:ext cx="4175125" cy="304800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dissolve">
                                      <p:cBhvr>
                                        <p:cTn id="10" dur="500"/>
                                        <p:tgtEl>
                                          <p:spTgt spid="28674"/>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5105400" cy="5029200"/>
          </a:xfrm>
        </p:spPr>
        <p:txBody>
          <a:bodyPr>
            <a:normAutofit fontScale="92500" lnSpcReduction="20000"/>
          </a:bodyPr>
          <a:lstStyle/>
          <a:p>
            <a:r>
              <a:rPr lang="en-US" b="1" i="1" u="sng" dirty="0" smtClean="0">
                <a:solidFill>
                  <a:srgbClr val="FFFF00"/>
                </a:solidFill>
              </a:rPr>
              <a:t>Fault</a:t>
            </a:r>
            <a:r>
              <a:rPr lang="en-US" b="1" dirty="0" smtClean="0"/>
              <a:t>:</a:t>
            </a:r>
            <a:r>
              <a:rPr lang="en-US" dirty="0" smtClean="0"/>
              <a:t> A violation of game rules, including but not limited to:</a:t>
            </a:r>
          </a:p>
          <a:p>
            <a:pPr>
              <a:buNone/>
            </a:pPr>
            <a:endParaRPr lang="en-US" sz="800" dirty="0" smtClean="0"/>
          </a:p>
          <a:p>
            <a:r>
              <a:rPr lang="en-US" dirty="0" smtClean="0"/>
              <a:t>A serve that </a:t>
            </a:r>
            <a:r>
              <a:rPr lang="en-US" dirty="0" smtClean="0">
                <a:solidFill>
                  <a:srgbClr val="FFFF00"/>
                </a:solidFill>
              </a:rPr>
              <a:t>does not land </a:t>
            </a:r>
            <a:r>
              <a:rPr lang="en-US" dirty="0" smtClean="0"/>
              <a:t>in the service area.</a:t>
            </a:r>
          </a:p>
          <a:p>
            <a:pPr>
              <a:buNone/>
            </a:pPr>
            <a:endParaRPr lang="en-US" sz="800" dirty="0" smtClean="0"/>
          </a:p>
          <a:p>
            <a:r>
              <a:rPr lang="en-US" dirty="0" smtClean="0"/>
              <a:t>A shot that lands </a:t>
            </a:r>
            <a:r>
              <a:rPr lang="en-US" dirty="0" smtClean="0">
                <a:solidFill>
                  <a:srgbClr val="FFFF00"/>
                </a:solidFill>
              </a:rPr>
              <a:t>outside</a:t>
            </a:r>
            <a:r>
              <a:rPr lang="en-US" dirty="0" smtClean="0"/>
              <a:t> the boundaries.</a:t>
            </a:r>
          </a:p>
          <a:p>
            <a:pPr>
              <a:buNone/>
            </a:pPr>
            <a:endParaRPr lang="en-US" sz="800" dirty="0" smtClean="0"/>
          </a:p>
          <a:p>
            <a:r>
              <a:rPr lang="en-US" dirty="0" smtClean="0"/>
              <a:t>A player (or doubles partners) hitting the badminton shuttlecock </a:t>
            </a:r>
            <a:r>
              <a:rPr lang="en-US" dirty="0" smtClean="0">
                <a:solidFill>
                  <a:srgbClr val="FFFF00"/>
                </a:solidFill>
              </a:rPr>
              <a:t>twice</a:t>
            </a:r>
            <a:r>
              <a:rPr lang="en-US" dirty="0" smtClean="0"/>
              <a:t> before it goes over the badminton net.</a:t>
            </a:r>
          </a:p>
          <a:p>
            <a:pPr>
              <a:buNone/>
            </a:pPr>
            <a:endParaRPr lang="en-US" sz="800" dirty="0" smtClean="0"/>
          </a:p>
          <a:p>
            <a:r>
              <a:rPr lang="en-US" dirty="0" smtClean="0"/>
              <a:t>A birdie that </a:t>
            </a:r>
            <a:r>
              <a:rPr lang="en-US" dirty="0" smtClean="0">
                <a:solidFill>
                  <a:srgbClr val="FFFF00"/>
                </a:solidFill>
              </a:rPr>
              <a:t>touches the ground </a:t>
            </a:r>
            <a:r>
              <a:rPr lang="en-US" dirty="0" smtClean="0"/>
              <a:t>before it is returned.</a:t>
            </a:r>
          </a:p>
          <a:p>
            <a:endParaRPr lang="en-US" dirty="0"/>
          </a:p>
        </p:txBody>
      </p:sp>
      <p:sp>
        <p:nvSpPr>
          <p:cNvPr id="3" name="Title 2"/>
          <p:cNvSpPr>
            <a:spLocks noGrp="1"/>
          </p:cNvSpPr>
          <p:nvPr>
            <p:ph type="title"/>
          </p:nvPr>
        </p:nvSpPr>
        <p:spPr/>
        <p:txBody>
          <a:bodyPr>
            <a:normAutofit/>
          </a:bodyPr>
          <a:lstStyle/>
          <a:p>
            <a:r>
              <a:rPr lang="en-US" sz="6000" u="sng" dirty="0" smtClean="0"/>
              <a:t>Violations</a:t>
            </a:r>
            <a:r>
              <a:rPr lang="en-US" sz="2400" dirty="0" smtClean="0"/>
              <a:t>   </a:t>
            </a:r>
            <a:r>
              <a:rPr lang="en-US" sz="4000" dirty="0" smtClean="0"/>
              <a:t>are called faults</a:t>
            </a:r>
            <a:endParaRPr lang="en-US" sz="4000" dirty="0"/>
          </a:p>
        </p:txBody>
      </p:sp>
      <p:pic>
        <p:nvPicPr>
          <p:cNvPr id="31746" name="Picture 2" descr="http://i.ehow.com/images/a04/qp/ju/tournament-rules-badminton-200X200.jpg"/>
          <p:cNvPicPr>
            <a:picLocks noChangeAspect="1" noChangeArrowheads="1"/>
          </p:cNvPicPr>
          <p:nvPr/>
        </p:nvPicPr>
        <p:blipFill>
          <a:blip r:embed="rId2" cstate="print"/>
          <a:srcRect/>
          <a:stretch>
            <a:fillRect/>
          </a:stretch>
        </p:blipFill>
        <p:spPr bwMode="auto">
          <a:xfrm>
            <a:off x="5334000" y="1676400"/>
            <a:ext cx="3657600" cy="3657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7" presetClass="entr" presetSubtype="4"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 calcmode="lin" valueType="num">
                                      <p:cBhvr additive="base">
                                        <p:cTn id="10" dur="5000" fill="hold"/>
                                        <p:tgtEl>
                                          <p:spTgt spid="31746"/>
                                        </p:tgtEl>
                                        <p:attrNameLst>
                                          <p:attrName>ppt_x</p:attrName>
                                        </p:attrNameLst>
                                      </p:cBhvr>
                                      <p:tavLst>
                                        <p:tav tm="0">
                                          <p:val>
                                            <p:strVal val="#ppt_x"/>
                                          </p:val>
                                        </p:tav>
                                        <p:tav tm="100000">
                                          <p:val>
                                            <p:strVal val="#ppt_x"/>
                                          </p:val>
                                        </p:tav>
                                      </p:tavLst>
                                    </p:anim>
                                    <p:anim calcmode="lin" valueType="num">
                                      <p:cBhvr additive="base">
                                        <p:cTn id="11" dur="5000" fill="hold"/>
                                        <p:tgtEl>
                                          <p:spTgt spid="31746"/>
                                        </p:tgtEl>
                                        <p:attrNameLst>
                                          <p:attrName>ppt_y</p:attrName>
                                        </p:attrNameLst>
                                      </p:cBhvr>
                                      <p:tavLst>
                                        <p:tav tm="0">
                                          <p:val>
                                            <p:strVal val="1+#ppt_h/2"/>
                                          </p:val>
                                        </p:tav>
                                        <p:tav tm="100000">
                                          <p:val>
                                            <p:strVal val="#ppt_y"/>
                                          </p:val>
                                        </p:tav>
                                      </p:tavLst>
                                    </p:anim>
                                  </p:childTnLst>
                                </p:cTn>
                              </p:par>
                            </p:childTnLst>
                          </p:cTn>
                        </p:par>
                        <p:par>
                          <p:cTn id="12" fill="hold">
                            <p:stCondLst>
                              <p:cond delay="5000"/>
                            </p:stCondLst>
                            <p:childTnLst>
                              <p:par>
                                <p:cTn id="13" presetID="5"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p:cTn id="15" dur="500"/>
                                        <p:tgtEl>
                                          <p:spTgt spid="2">
                                            <p:txEl>
                                              <p:pRg st="2" end="2"/>
                                            </p:txEl>
                                          </p:spTgt>
                                        </p:tgtEl>
                                      </p:cBhvr>
                                    </p:animEffect>
                                  </p:childTnLst>
                                </p:cTn>
                              </p:par>
                            </p:childTnLst>
                          </p:cTn>
                        </p:par>
                        <p:par>
                          <p:cTn id="16" fill="hold">
                            <p:stCondLst>
                              <p:cond delay="5500"/>
                            </p:stCondLst>
                            <p:childTnLst>
                              <p:par>
                                <p:cTn id="17" presetID="5"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heckerboard(across)">
                                      <p:cBhvr>
                                        <p:cTn id="19" dur="500"/>
                                        <p:tgtEl>
                                          <p:spTgt spid="2">
                                            <p:txEl>
                                              <p:pRg st="4" end="4"/>
                                            </p:txEl>
                                          </p:spTgt>
                                        </p:tgtEl>
                                      </p:cBhvr>
                                    </p:animEffect>
                                  </p:childTnLst>
                                </p:cTn>
                              </p:par>
                            </p:childTnLst>
                          </p:cTn>
                        </p:par>
                        <p:par>
                          <p:cTn id="20" fill="hold">
                            <p:stCondLst>
                              <p:cond delay="6000"/>
                            </p:stCondLst>
                            <p:childTnLst>
                              <p:par>
                                <p:cTn id="21" presetID="5" presetClass="entr" presetSubtype="1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checkerboard(across)">
                                      <p:cBhvr>
                                        <p:cTn id="23" dur="500"/>
                                        <p:tgtEl>
                                          <p:spTgt spid="2">
                                            <p:txEl>
                                              <p:pRg st="6" end="6"/>
                                            </p:txEl>
                                          </p:spTgt>
                                        </p:tgtEl>
                                      </p:cBhvr>
                                    </p:animEffect>
                                  </p:childTnLst>
                                </p:cTn>
                              </p:par>
                            </p:childTnLst>
                          </p:cTn>
                        </p:par>
                        <p:par>
                          <p:cTn id="24" fill="hold">
                            <p:stCondLst>
                              <p:cond delay="6500"/>
                            </p:stCondLst>
                            <p:childTnLst>
                              <p:par>
                                <p:cTn id="25" presetID="5" presetClass="entr" presetSubtype="10" fill="hold" nodeType="after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heckerboard(across)">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839200" cy="5715000"/>
          </a:xfrm>
        </p:spPr>
        <p:txBody>
          <a:bodyPr>
            <a:noAutofit/>
          </a:bodyPr>
          <a:lstStyle/>
          <a:p>
            <a:r>
              <a:rPr lang="en-US" sz="1600" b="1" u="sng" dirty="0" smtClean="0">
                <a:solidFill>
                  <a:srgbClr val="FFFF00"/>
                </a:solidFill>
              </a:rPr>
              <a:t>Bird or Birdie</a:t>
            </a:r>
            <a:r>
              <a:rPr lang="en-US" sz="1600" b="1" dirty="0" smtClean="0"/>
              <a:t>:</a:t>
            </a:r>
            <a:r>
              <a:rPr lang="en-US" sz="1600" dirty="0" smtClean="0"/>
              <a:t> A common name for the badminton shuttlecock.</a:t>
            </a:r>
          </a:p>
          <a:p>
            <a:pPr>
              <a:buNone/>
            </a:pPr>
            <a:endParaRPr lang="en-US" sz="800" dirty="0" smtClean="0"/>
          </a:p>
          <a:p>
            <a:r>
              <a:rPr lang="en-US" sz="1600" b="1" u="sng" dirty="0" smtClean="0">
                <a:solidFill>
                  <a:srgbClr val="FFFF00"/>
                </a:solidFill>
              </a:rPr>
              <a:t>Drop shot</a:t>
            </a:r>
            <a:r>
              <a:rPr lang="en-US" sz="1600" b="1" dirty="0" smtClean="0"/>
              <a:t>:</a:t>
            </a:r>
            <a:r>
              <a:rPr lang="en-US" sz="1600" dirty="0" smtClean="0"/>
              <a:t> A soft shot which arcs just over the net and drops to </a:t>
            </a:r>
          </a:p>
          <a:p>
            <a:pPr>
              <a:buNone/>
            </a:pPr>
            <a:r>
              <a:rPr lang="en-US" sz="1600" dirty="0" smtClean="0"/>
              <a:t>	the ground.</a:t>
            </a:r>
          </a:p>
          <a:p>
            <a:pPr>
              <a:buNone/>
            </a:pPr>
            <a:endParaRPr lang="en-US" sz="800" dirty="0" smtClean="0"/>
          </a:p>
          <a:p>
            <a:r>
              <a:rPr lang="en-US" sz="1600" b="1" u="sng" dirty="0" smtClean="0">
                <a:solidFill>
                  <a:srgbClr val="FFFF00"/>
                </a:solidFill>
              </a:rPr>
              <a:t>Let</a:t>
            </a:r>
            <a:r>
              <a:rPr lang="en-US" sz="1600" b="1" dirty="0" smtClean="0"/>
              <a:t>:</a:t>
            </a:r>
            <a:r>
              <a:rPr lang="en-US" sz="1600" dirty="0" smtClean="0"/>
              <a:t> An official break in play, caused by a minor violation such as </a:t>
            </a:r>
          </a:p>
          <a:p>
            <a:r>
              <a:rPr lang="en-US" sz="1600" dirty="0" smtClean="0"/>
              <a:t>the shuttlecock touching the badminton net. </a:t>
            </a:r>
          </a:p>
          <a:p>
            <a:pPr>
              <a:buNone/>
            </a:pPr>
            <a:r>
              <a:rPr lang="en-US" sz="1600" dirty="0" smtClean="0"/>
              <a:t>	After a let, the rally is replayed and scores remain unchanged.</a:t>
            </a:r>
          </a:p>
          <a:p>
            <a:pPr>
              <a:buNone/>
            </a:pPr>
            <a:endParaRPr lang="en-US" sz="800" dirty="0" smtClean="0"/>
          </a:p>
          <a:p>
            <a:r>
              <a:rPr lang="en-US" sz="1600" b="1" u="sng" dirty="0" smtClean="0">
                <a:solidFill>
                  <a:srgbClr val="FFFF00"/>
                </a:solidFill>
              </a:rPr>
              <a:t>Rally</a:t>
            </a:r>
            <a:r>
              <a:rPr lang="en-US" sz="1600" b="1" dirty="0" smtClean="0"/>
              <a:t>:</a:t>
            </a:r>
            <a:r>
              <a:rPr lang="en-US" sz="1600" dirty="0" smtClean="0"/>
              <a:t> An exchange of shots leading to a point or service change.</a:t>
            </a:r>
          </a:p>
          <a:p>
            <a:pPr>
              <a:buNone/>
            </a:pPr>
            <a:endParaRPr lang="en-US" sz="800" dirty="0" smtClean="0"/>
          </a:p>
          <a:p>
            <a:r>
              <a:rPr lang="en-US" sz="1600" b="1" u="sng" dirty="0" smtClean="0">
                <a:solidFill>
                  <a:srgbClr val="FFFF00"/>
                </a:solidFill>
              </a:rPr>
              <a:t>Shuttlecock</a:t>
            </a:r>
            <a:r>
              <a:rPr lang="en-US" sz="1600" b="1" dirty="0" smtClean="0"/>
              <a:t>:</a:t>
            </a:r>
            <a:r>
              <a:rPr lang="en-US" sz="1600" dirty="0" smtClean="0"/>
              <a:t> A circular piece of rubber or cork that measures one to 11/8 inches in diameter. Attached to the base is a crown of 14 to 16 feathers, often made of plastic, which keep the badminton shuttlecock aloft when hit.</a:t>
            </a:r>
          </a:p>
          <a:p>
            <a:pPr>
              <a:buNone/>
            </a:pPr>
            <a:endParaRPr lang="en-US" sz="800" dirty="0" smtClean="0"/>
          </a:p>
          <a:p>
            <a:r>
              <a:rPr lang="en-US" sz="1600" b="1" u="sng" dirty="0" smtClean="0">
                <a:solidFill>
                  <a:srgbClr val="FFFF00"/>
                </a:solidFill>
              </a:rPr>
              <a:t>Smash</a:t>
            </a:r>
            <a:r>
              <a:rPr lang="en-US" sz="1600" b="1" dirty="0" smtClean="0"/>
              <a:t>:</a:t>
            </a:r>
            <a:r>
              <a:rPr lang="en-US" sz="1600" dirty="0" smtClean="0"/>
              <a:t>  The most potent of all badminton shots. There is almost no defense against a well executed smash.  It is an over the head swing.</a:t>
            </a:r>
          </a:p>
          <a:p>
            <a:pPr>
              <a:buNone/>
            </a:pPr>
            <a:endParaRPr lang="en-US" sz="800" dirty="0" smtClean="0"/>
          </a:p>
          <a:p>
            <a:r>
              <a:rPr lang="en-US" sz="1600" b="1" u="sng" dirty="0" smtClean="0">
                <a:solidFill>
                  <a:srgbClr val="FFFF00"/>
                </a:solidFill>
              </a:rPr>
              <a:t>Wood shot</a:t>
            </a:r>
            <a:r>
              <a:rPr lang="en-US" sz="1600" b="1" dirty="0" smtClean="0"/>
              <a:t>:</a:t>
            </a:r>
            <a:r>
              <a:rPr lang="en-US" sz="1600" dirty="0" smtClean="0"/>
              <a:t> A shot in which the badminton shuttlecock is hit by the frame of the racket instead of the strings. This shot was formerly illegal but was allowed into the game in 1963.</a:t>
            </a:r>
            <a:br>
              <a:rPr lang="en-US" sz="1600" dirty="0" smtClean="0"/>
            </a:br>
            <a:r>
              <a:rPr lang="en-US" sz="1600" dirty="0" smtClean="0"/>
              <a:t> </a:t>
            </a:r>
            <a:br>
              <a:rPr lang="en-US" sz="1600" dirty="0" smtClean="0"/>
            </a:br>
            <a:endParaRPr lang="en-US" sz="1600" dirty="0"/>
          </a:p>
        </p:txBody>
      </p:sp>
      <p:sp>
        <p:nvSpPr>
          <p:cNvPr id="2" name="Title 1"/>
          <p:cNvSpPr>
            <a:spLocks noGrp="1"/>
          </p:cNvSpPr>
          <p:nvPr>
            <p:ph type="title"/>
          </p:nvPr>
        </p:nvSpPr>
        <p:spPr>
          <a:xfrm>
            <a:off x="457200" y="152400"/>
            <a:ext cx="2971800" cy="762000"/>
          </a:xfrm>
        </p:spPr>
        <p:txBody>
          <a:bodyPr>
            <a:normAutofit/>
          </a:bodyPr>
          <a:lstStyle/>
          <a:p>
            <a:pPr algn="ctr"/>
            <a:r>
              <a:rPr lang="en-US" b="1" u="sng" dirty="0" smtClean="0"/>
              <a:t>TERMS</a:t>
            </a:r>
            <a:r>
              <a:rPr lang="en-US" b="1" dirty="0" smtClean="0"/>
              <a:t>:</a:t>
            </a:r>
            <a:endParaRPr lang="en-US" dirty="0"/>
          </a:p>
        </p:txBody>
      </p:sp>
      <p:pic>
        <p:nvPicPr>
          <p:cNvPr id="4098" name="Picture 2" descr="http://www.badmintongsfkruibeke.be/images/CaiFu001.jpg"/>
          <p:cNvPicPr>
            <a:picLocks noChangeAspect="1" noChangeArrowheads="1"/>
          </p:cNvPicPr>
          <p:nvPr/>
        </p:nvPicPr>
        <p:blipFill>
          <a:blip r:embed="rId2" cstate="print"/>
          <a:srcRect/>
          <a:stretch>
            <a:fillRect/>
          </a:stretch>
        </p:blipFill>
        <p:spPr bwMode="auto">
          <a:xfrm>
            <a:off x="6400800" y="41029"/>
            <a:ext cx="2743199" cy="414997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par>
                          <p:cTn id="15" fill="hold">
                            <p:stCondLst>
                              <p:cond delay="3000"/>
                            </p:stCondLst>
                            <p:childTnLst>
                              <p:par>
                                <p:cTn id="16" presetID="21"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4)">
                                      <p:cBhvr>
                                        <p:cTn id="18" dur="2000"/>
                                        <p:tgtEl>
                                          <p:spTgt spid="3">
                                            <p:txEl>
                                              <p:pRg st="2" end="2"/>
                                            </p:txEl>
                                          </p:spTgt>
                                        </p:tgtEl>
                                      </p:cBhvr>
                                    </p:animEffect>
                                  </p:childTnLst>
                                </p:cTn>
                              </p:par>
                            </p:childTnLst>
                          </p:cTn>
                        </p:par>
                        <p:par>
                          <p:cTn id="19" fill="hold">
                            <p:stCondLst>
                              <p:cond delay="5000"/>
                            </p:stCondLst>
                            <p:childTnLst>
                              <p:par>
                                <p:cTn id="20" presetID="21"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par>
                          <p:cTn id="23" fill="hold">
                            <p:stCondLst>
                              <p:cond delay="7000"/>
                            </p:stCondLst>
                            <p:childTnLst>
                              <p:par>
                                <p:cTn id="24" presetID="21" presetClass="entr" presetSubtype="4"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4)">
                                      <p:cBhvr>
                                        <p:cTn id="26" dur="2000"/>
                                        <p:tgtEl>
                                          <p:spTgt spid="3">
                                            <p:txEl>
                                              <p:pRg st="5" end="5"/>
                                            </p:txEl>
                                          </p:spTgt>
                                        </p:tgtEl>
                                      </p:cBhvr>
                                    </p:animEffect>
                                  </p:childTnLst>
                                </p:cTn>
                              </p:par>
                            </p:childTnLst>
                          </p:cTn>
                        </p:par>
                        <p:par>
                          <p:cTn id="27" fill="hold">
                            <p:stCondLst>
                              <p:cond delay="9000"/>
                            </p:stCondLst>
                            <p:childTnLst>
                              <p:par>
                                <p:cTn id="28" presetID="21" presetClass="entr" presetSubtype="4"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4)">
                                      <p:cBhvr>
                                        <p:cTn id="30" dur="2000"/>
                                        <p:tgtEl>
                                          <p:spTgt spid="3">
                                            <p:txEl>
                                              <p:pRg st="6" end="6"/>
                                            </p:txEl>
                                          </p:spTgt>
                                        </p:tgtEl>
                                      </p:cBhvr>
                                    </p:animEffect>
                                  </p:childTnLst>
                                </p:cTn>
                              </p:par>
                            </p:childTnLst>
                          </p:cTn>
                        </p:par>
                        <p:par>
                          <p:cTn id="31" fill="hold">
                            <p:stCondLst>
                              <p:cond delay="11000"/>
                            </p:stCondLst>
                            <p:childTnLst>
                              <p:par>
                                <p:cTn id="32" presetID="21" presetClass="entr" presetSubtype="4"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4)">
                                      <p:cBhvr>
                                        <p:cTn id="34" dur="2000"/>
                                        <p:tgtEl>
                                          <p:spTgt spid="3">
                                            <p:txEl>
                                              <p:pRg st="7" end="7"/>
                                            </p:txEl>
                                          </p:spTgt>
                                        </p:tgtEl>
                                      </p:cBhvr>
                                    </p:animEffect>
                                  </p:childTnLst>
                                </p:cTn>
                              </p:par>
                            </p:childTnLst>
                          </p:cTn>
                        </p:par>
                        <p:par>
                          <p:cTn id="35" fill="hold">
                            <p:stCondLst>
                              <p:cond delay="13000"/>
                            </p:stCondLst>
                            <p:childTnLst>
                              <p:par>
                                <p:cTn id="36" presetID="21" presetClass="entr" presetSubtype="4" fill="hold" nodeType="after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heel(4)">
                                      <p:cBhvr>
                                        <p:cTn id="38" dur="2000"/>
                                        <p:tgtEl>
                                          <p:spTgt spid="3">
                                            <p:txEl>
                                              <p:pRg st="9" end="9"/>
                                            </p:txEl>
                                          </p:spTgt>
                                        </p:tgtEl>
                                      </p:cBhvr>
                                    </p:animEffect>
                                  </p:childTnLst>
                                </p:cTn>
                              </p:par>
                            </p:childTnLst>
                          </p:cTn>
                        </p:par>
                        <p:par>
                          <p:cTn id="39" fill="hold">
                            <p:stCondLst>
                              <p:cond delay="15000"/>
                            </p:stCondLst>
                            <p:childTnLst>
                              <p:par>
                                <p:cTn id="40" presetID="21" presetClass="entr" presetSubtype="4" fill="hold"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heel(4)">
                                      <p:cBhvr>
                                        <p:cTn id="42" dur="2000"/>
                                        <p:tgtEl>
                                          <p:spTgt spid="3">
                                            <p:txEl>
                                              <p:pRg st="11" end="11"/>
                                            </p:txEl>
                                          </p:spTgt>
                                        </p:tgtEl>
                                      </p:cBhvr>
                                    </p:animEffect>
                                  </p:childTnLst>
                                </p:cTn>
                              </p:par>
                            </p:childTnLst>
                          </p:cTn>
                        </p:par>
                        <p:par>
                          <p:cTn id="43" fill="hold">
                            <p:stCondLst>
                              <p:cond delay="17000"/>
                            </p:stCondLst>
                            <p:childTnLst>
                              <p:par>
                                <p:cTn id="44" presetID="21" presetClass="entr" presetSubtype="4" fill="hold" nodeType="after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heel(4)">
                                      <p:cBhvr>
                                        <p:cTn id="46" dur="2000"/>
                                        <p:tgtEl>
                                          <p:spTgt spid="3">
                                            <p:txEl>
                                              <p:pRg st="13" end="13"/>
                                            </p:txEl>
                                          </p:spTgt>
                                        </p:tgtEl>
                                      </p:cBhvr>
                                    </p:animEffect>
                                  </p:childTnLst>
                                </p:cTn>
                              </p:par>
                            </p:childTnLst>
                          </p:cTn>
                        </p:par>
                        <p:par>
                          <p:cTn id="47" fill="hold">
                            <p:stCondLst>
                              <p:cond delay="19000"/>
                            </p:stCondLst>
                            <p:childTnLst>
                              <p:par>
                                <p:cTn id="48" presetID="21" presetClass="entr" presetSubtype="4" fill="hold" nodeType="after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wheel(4)">
                                      <p:cBhvr>
                                        <p:cTn id="50"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dmintondoubles.com/wp-content/uploads/2009/10/badminton-doubles-defensive-formation.jpg"/>
          <p:cNvPicPr>
            <a:picLocks noChangeAspect="1" noChangeArrowheads="1"/>
          </p:cNvPicPr>
          <p:nvPr/>
        </p:nvPicPr>
        <p:blipFill>
          <a:blip r:embed="rId2" cstate="print"/>
          <a:srcRect/>
          <a:stretch>
            <a:fillRect/>
          </a:stretch>
        </p:blipFill>
        <p:spPr bwMode="auto">
          <a:xfrm>
            <a:off x="5581404" y="0"/>
            <a:ext cx="3562597" cy="3429000"/>
          </a:xfrm>
          <a:prstGeom prst="rect">
            <a:avLst/>
          </a:prstGeom>
          <a:noFill/>
        </p:spPr>
      </p:pic>
      <p:sp>
        <p:nvSpPr>
          <p:cNvPr id="2" name="Content Placeholder 1"/>
          <p:cNvSpPr>
            <a:spLocks noGrp="1"/>
          </p:cNvSpPr>
          <p:nvPr>
            <p:ph idx="1"/>
          </p:nvPr>
        </p:nvSpPr>
        <p:spPr>
          <a:xfrm>
            <a:off x="381000" y="3124200"/>
            <a:ext cx="8229600" cy="3200400"/>
          </a:xfrm>
        </p:spPr>
        <p:txBody>
          <a:bodyPr/>
          <a:lstStyle/>
          <a:p>
            <a:pPr>
              <a:buNone/>
            </a:pPr>
            <a:r>
              <a:rPr lang="en-US" dirty="0" smtClean="0"/>
              <a:t>                                     </a:t>
            </a:r>
            <a:r>
              <a:rPr lang="en-US" u="sng" dirty="0" smtClean="0">
                <a:solidFill>
                  <a:srgbClr val="FFFF00"/>
                </a:solidFill>
              </a:rPr>
              <a:t>Side by side</a:t>
            </a:r>
            <a:r>
              <a:rPr lang="en-US" dirty="0" smtClean="0"/>
              <a:t>:</a:t>
            </a:r>
          </a:p>
          <a:p>
            <a:r>
              <a:rPr lang="en-US" sz="2400" dirty="0" smtClean="0"/>
              <a:t>A doubles formation in which each partner is responsible for one side of the court.</a:t>
            </a:r>
          </a:p>
          <a:p>
            <a:endParaRPr lang="en-US" sz="2400" dirty="0" smtClean="0"/>
          </a:p>
          <a:p>
            <a:pPr algn="ctr">
              <a:buNone/>
            </a:pPr>
            <a:r>
              <a:rPr lang="en-US" sz="2400" u="sng" dirty="0" smtClean="0">
                <a:solidFill>
                  <a:srgbClr val="FFFF00"/>
                </a:solidFill>
              </a:rPr>
              <a:t>Tandem (front &amp; back)</a:t>
            </a:r>
          </a:p>
          <a:p>
            <a:r>
              <a:rPr lang="en-US" sz="2400" dirty="0" smtClean="0"/>
              <a:t>A doubles formation win which each partner is responsible for the front or the back</a:t>
            </a:r>
          </a:p>
          <a:p>
            <a:endParaRPr lang="en-US" dirty="0"/>
          </a:p>
        </p:txBody>
      </p:sp>
      <p:sp>
        <p:nvSpPr>
          <p:cNvPr id="3" name="Title 2"/>
          <p:cNvSpPr>
            <a:spLocks noGrp="1"/>
          </p:cNvSpPr>
          <p:nvPr>
            <p:ph type="title"/>
          </p:nvPr>
        </p:nvSpPr>
        <p:spPr>
          <a:xfrm>
            <a:off x="228600" y="1295400"/>
            <a:ext cx="5562600" cy="1219200"/>
          </a:xfrm>
        </p:spPr>
        <p:txBody>
          <a:bodyPr/>
          <a:lstStyle/>
          <a:p>
            <a:r>
              <a:rPr lang="en-US" u="sng" dirty="0" smtClean="0"/>
              <a:t>Double court positions</a:t>
            </a:r>
            <a:endParaRPr lang="en-US" u="sng"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54" presetClass="entr" presetSubtype="0" ac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05"/>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fade">
                                      <p:cBhvr>
                                        <p:cTn id="16" dur="500"/>
                                        <p:tgtEl>
                                          <p:spTgt spid="4"/>
                                        </p:tgtEl>
                                      </p:cBhvr>
                                    </p:animEffect>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457200" y="228600"/>
            <a:ext cx="8229600" cy="914400"/>
          </a:xfrm>
        </p:spPr>
        <p:txBody>
          <a:bodyPr/>
          <a:lstStyle/>
          <a:p>
            <a:pPr algn="ctr"/>
            <a:r>
              <a:rPr lang="en-US" b="1" u="sng" dirty="0" smtClean="0"/>
              <a:t>Court Size:</a:t>
            </a:r>
            <a:r>
              <a:rPr lang="en-US" b="1" dirty="0" smtClean="0"/>
              <a:t>    (44 x 20)</a:t>
            </a:r>
            <a:endParaRPr lang="en-US" b="1" u="sng" dirty="0"/>
          </a:p>
        </p:txBody>
      </p:sp>
      <p:pic>
        <p:nvPicPr>
          <p:cNvPr id="2050" name="Picture 2" descr="http://badminton.union.rpi.edu/wbimages/wb_rule_ground.jpg"/>
          <p:cNvPicPr>
            <a:picLocks noChangeAspect="1" noChangeArrowheads="1"/>
          </p:cNvPicPr>
          <p:nvPr/>
        </p:nvPicPr>
        <p:blipFill>
          <a:blip r:embed="rId2" cstate="print"/>
          <a:srcRect/>
          <a:stretch>
            <a:fillRect/>
          </a:stretch>
        </p:blipFill>
        <p:spPr bwMode="auto">
          <a:xfrm>
            <a:off x="228600" y="1219200"/>
            <a:ext cx="8686800" cy="54292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572000"/>
          </a:xfrm>
        </p:spPr>
        <p:txBody>
          <a:bodyPr/>
          <a:lstStyle/>
          <a:p>
            <a:r>
              <a:rPr lang="en-US" dirty="0" smtClean="0"/>
              <a:t>The toughest shot in badminton is </a:t>
            </a:r>
            <a:endParaRPr lang="en-US" dirty="0" smtClean="0"/>
          </a:p>
          <a:p>
            <a:pPr>
              <a:buNone/>
            </a:pPr>
            <a:r>
              <a:rPr lang="en-US" dirty="0" smtClean="0"/>
              <a:t>	</a:t>
            </a:r>
            <a:r>
              <a:rPr lang="en-US" dirty="0" smtClean="0"/>
              <a:t>the </a:t>
            </a:r>
            <a:r>
              <a:rPr lang="en-US" dirty="0" smtClean="0"/>
              <a:t>backhand clear</a:t>
            </a:r>
            <a:r>
              <a:rPr lang="en-US" dirty="0" smtClean="0"/>
              <a:t>.    </a:t>
            </a:r>
            <a:r>
              <a:rPr lang="en-US" dirty="0" smtClean="0">
                <a:hlinkClick r:id="rId2"/>
              </a:rPr>
              <a:t>More videos</a:t>
            </a:r>
            <a:endParaRPr lang="en-US" dirty="0" smtClean="0"/>
          </a:p>
          <a:p>
            <a:pPr>
              <a:buNone/>
            </a:pPr>
            <a:endParaRPr lang="en-US" sz="800" dirty="0" smtClean="0"/>
          </a:p>
          <a:p>
            <a:r>
              <a:rPr lang="en-US" sz="1800" dirty="0" smtClean="0"/>
              <a:t>Click on badminton tools above to watch 6 videos</a:t>
            </a:r>
            <a:endParaRPr lang="en-US" sz="1800" dirty="0"/>
          </a:p>
        </p:txBody>
      </p:sp>
      <p:sp>
        <p:nvSpPr>
          <p:cNvPr id="3" name="Title 2"/>
          <p:cNvSpPr>
            <a:spLocks noGrp="1"/>
          </p:cNvSpPr>
          <p:nvPr>
            <p:ph type="title"/>
          </p:nvPr>
        </p:nvSpPr>
        <p:spPr>
          <a:xfrm>
            <a:off x="457200" y="152400"/>
            <a:ext cx="5638800" cy="914400"/>
          </a:xfrm>
        </p:spPr>
        <p:txBody>
          <a:bodyPr/>
          <a:lstStyle/>
          <a:p>
            <a:r>
              <a:rPr lang="en-US" dirty="0" smtClean="0">
                <a:hlinkClick r:id="rId3"/>
              </a:rPr>
              <a:t>Basic badminton tools:</a:t>
            </a:r>
            <a:endParaRPr lang="en-US" dirty="0"/>
          </a:p>
        </p:txBody>
      </p:sp>
      <p:pic>
        <p:nvPicPr>
          <p:cNvPr id="28674" name="Picture 2" descr="http://3.bp.blogspot.com/_pCIkNGyRcL8/SiNuOcbQ0cI/AAAAAAAAAZo/oJSeAU8LhEo/s320/35+-+Mechanics+of+Badminton+Backhand.jpg"/>
          <p:cNvPicPr>
            <a:picLocks noChangeAspect="1" noChangeArrowheads="1"/>
          </p:cNvPicPr>
          <p:nvPr/>
        </p:nvPicPr>
        <p:blipFill>
          <a:blip r:embed="rId4" cstate="print"/>
          <a:srcRect/>
          <a:stretch>
            <a:fillRect/>
          </a:stretch>
        </p:blipFill>
        <p:spPr bwMode="auto">
          <a:xfrm>
            <a:off x="609600" y="2971800"/>
            <a:ext cx="3581400" cy="3592628"/>
          </a:xfrm>
          <a:prstGeom prst="rect">
            <a:avLst/>
          </a:prstGeom>
          <a:noFill/>
        </p:spPr>
      </p:pic>
      <p:pic>
        <p:nvPicPr>
          <p:cNvPr id="28676" name="Picture 4" descr="http://xbadmintontricks.com/wp-content/uploads/2010/07/taufik-backhand-250x300.jpg"/>
          <p:cNvPicPr>
            <a:picLocks noChangeAspect="1" noChangeArrowheads="1"/>
          </p:cNvPicPr>
          <p:nvPr/>
        </p:nvPicPr>
        <p:blipFill>
          <a:blip r:embed="rId5" cstate="print"/>
          <a:srcRect/>
          <a:stretch>
            <a:fillRect/>
          </a:stretch>
        </p:blipFill>
        <p:spPr bwMode="auto">
          <a:xfrm>
            <a:off x="5181600" y="2895600"/>
            <a:ext cx="3143250" cy="3771900"/>
          </a:xfrm>
          <a:prstGeom prst="rect">
            <a:avLst/>
          </a:prstGeom>
          <a:noFill/>
        </p:spPr>
      </p:pic>
      <p:pic>
        <p:nvPicPr>
          <p:cNvPr id="1026" name="Picture 2" descr="http://birdchan.com/images/badminton_serving.jpg"/>
          <p:cNvPicPr>
            <a:picLocks noChangeAspect="1" noChangeArrowheads="1"/>
          </p:cNvPicPr>
          <p:nvPr/>
        </p:nvPicPr>
        <p:blipFill>
          <a:blip r:embed="rId6" cstate="print"/>
          <a:srcRect/>
          <a:stretch>
            <a:fillRect/>
          </a:stretch>
        </p:blipFill>
        <p:spPr bwMode="auto">
          <a:xfrm>
            <a:off x="6248400" y="0"/>
            <a:ext cx="2895600" cy="286702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5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Scale>
                                      <p:cBhvr>
                                        <p:cTn id="10"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026"/>
                                        </p:tgtEl>
                                        <p:attrNameLst>
                                          <p:attrName>ppt_x</p:attrName>
                                          <p:attrName>ppt_y</p:attrName>
                                        </p:attrNameLst>
                                      </p:cBhvr>
                                    </p:animMotion>
                                    <p:animEffect transition="in" filter="fade">
                                      <p:cBhvr>
                                        <p:cTn id="12" dur="1000"/>
                                        <p:tgtEl>
                                          <p:spTgt spid="1026"/>
                                        </p:tgtEl>
                                      </p:cBhvr>
                                    </p:animEffect>
                                  </p:childTnLst>
                                </p:cTn>
                              </p:par>
                              <p:par>
                                <p:cTn id="13" presetID="35"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2000"/>
                                        <p:tgtEl>
                                          <p:spTgt spid="28674"/>
                                        </p:tgtEl>
                                      </p:cBhvr>
                                    </p:animEffect>
                                    <p:anim calcmode="lin" valueType="num">
                                      <p:cBhvr>
                                        <p:cTn id="16" dur="2000" fill="hold"/>
                                        <p:tgtEl>
                                          <p:spTgt spid="28674"/>
                                        </p:tgtEl>
                                        <p:attrNameLst>
                                          <p:attrName>style.rotation</p:attrName>
                                        </p:attrNameLst>
                                      </p:cBhvr>
                                      <p:tavLst>
                                        <p:tav tm="0">
                                          <p:val>
                                            <p:fltVal val="720"/>
                                          </p:val>
                                        </p:tav>
                                        <p:tav tm="100000">
                                          <p:val>
                                            <p:fltVal val="0"/>
                                          </p:val>
                                        </p:tav>
                                      </p:tavLst>
                                    </p:anim>
                                    <p:anim calcmode="lin" valueType="num">
                                      <p:cBhvr>
                                        <p:cTn id="17" dur="2000" fill="hold"/>
                                        <p:tgtEl>
                                          <p:spTgt spid="28674"/>
                                        </p:tgtEl>
                                        <p:attrNameLst>
                                          <p:attrName>ppt_h</p:attrName>
                                        </p:attrNameLst>
                                      </p:cBhvr>
                                      <p:tavLst>
                                        <p:tav tm="0">
                                          <p:val>
                                            <p:fltVal val="0"/>
                                          </p:val>
                                        </p:tav>
                                        <p:tav tm="100000">
                                          <p:val>
                                            <p:strVal val="#ppt_h"/>
                                          </p:val>
                                        </p:tav>
                                      </p:tavLst>
                                    </p:anim>
                                    <p:anim calcmode="lin" valueType="num">
                                      <p:cBhvr>
                                        <p:cTn id="18" dur="2000" fill="hold"/>
                                        <p:tgtEl>
                                          <p:spTgt spid="28674"/>
                                        </p:tgtEl>
                                        <p:attrNameLst>
                                          <p:attrName>ppt_w</p:attrName>
                                        </p:attrNameLst>
                                      </p:cBhvr>
                                      <p:tavLst>
                                        <p:tav tm="0">
                                          <p:val>
                                            <p:fltVal val="0"/>
                                          </p:val>
                                        </p:tav>
                                        <p:tav tm="100000">
                                          <p:val>
                                            <p:strVal val="#ppt_w"/>
                                          </p:val>
                                        </p:tav>
                                      </p:tavLst>
                                    </p:anim>
                                  </p:childTnLst>
                                </p:cTn>
                              </p:par>
                              <p:par>
                                <p:cTn id="19" presetID="48" presetClass="entr" presetSubtype="0" accel="50000" fill="hold" nodeType="withEffect">
                                  <p:stCondLst>
                                    <p:cond delay="0"/>
                                  </p:stCondLst>
                                  <p:childTnLst>
                                    <p:set>
                                      <p:cBhvr>
                                        <p:cTn id="20" dur="1" fill="hold">
                                          <p:stCondLst>
                                            <p:cond delay="0"/>
                                          </p:stCondLst>
                                        </p:cTn>
                                        <p:tgtEl>
                                          <p:spTgt spid="28676"/>
                                        </p:tgtEl>
                                        <p:attrNameLst>
                                          <p:attrName>style.visibility</p:attrName>
                                        </p:attrNameLst>
                                      </p:cBhvr>
                                      <p:to>
                                        <p:strVal val="visible"/>
                                      </p:to>
                                    </p:set>
                                    <p:anim calcmode="lin" valueType="num">
                                      <p:cBhvr>
                                        <p:cTn id="21" dur="1000" fill="hold"/>
                                        <p:tgtEl>
                                          <p:spTgt spid="286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8676"/>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8676"/>
                                        </p:tgtEl>
                                        <p:attrNameLst>
                                          <p:attrName>ppt_y</p:attrName>
                                        </p:attrNameLst>
                                      </p:cBhvr>
                                      <p:tavLst>
                                        <p:tav tm="0">
                                          <p:val>
                                            <p:strVal val="#ppt_y"/>
                                          </p:val>
                                        </p:tav>
                                        <p:tav tm="100000">
                                          <p:val>
                                            <p:strVal val="#ppt_y"/>
                                          </p:val>
                                        </p:tav>
                                      </p:tavLst>
                                    </p:anim>
                                    <p:animEffect transition="in" filter="fade">
                                      <p:cBhvr>
                                        <p:cTn id="24" dur="1000"/>
                                        <p:tgtEl>
                                          <p:spTgt spid="28676"/>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circle(in)">
                                      <p:cBhvr>
                                        <p:cTn id="28" dur="2000"/>
                                        <p:tgtEl>
                                          <p:spTgt spid="2">
                                            <p:txEl>
                                              <p:pRg st="1" end="1"/>
                                            </p:txEl>
                                          </p:spTgt>
                                        </p:tgtEl>
                                      </p:cBhvr>
                                    </p:animEffect>
                                  </p:childTnLst>
                                </p:cTn>
                              </p:par>
                            </p:childTnLst>
                          </p:cTn>
                        </p:par>
                        <p:par>
                          <p:cTn id="29" fill="hold">
                            <p:stCondLst>
                              <p:cond delay="4000"/>
                            </p:stCondLst>
                            <p:childTnLst>
                              <p:par>
                                <p:cTn id="30" presetID="6" presetClass="entr" presetSubtype="16" fill="hold"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circle(in)">
                                      <p:cBhvr>
                                        <p:cTn id="3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hlinkClick r:id="rId2"/>
              </a:rPr>
              <a:t>Click here to watch a serious doubles match</a:t>
            </a:r>
            <a:endParaRPr lang="en-US" b="1" dirty="0"/>
          </a:p>
        </p:txBody>
      </p:sp>
      <p:sp>
        <p:nvSpPr>
          <p:cNvPr id="3" name="Title 2"/>
          <p:cNvSpPr>
            <a:spLocks noGrp="1"/>
          </p:cNvSpPr>
          <p:nvPr>
            <p:ph type="title"/>
          </p:nvPr>
        </p:nvSpPr>
        <p:spPr/>
        <p:txBody>
          <a:bodyPr/>
          <a:lstStyle/>
          <a:p>
            <a:pPr algn="ctr"/>
            <a:r>
              <a:rPr lang="en-US" b="1" u="sng" dirty="0" smtClean="0"/>
              <a:t>Badminton IS a SERIOUS game!!!</a:t>
            </a:r>
            <a:endParaRPr lang="en-US" b="1" u="sng" dirty="0"/>
          </a:p>
        </p:txBody>
      </p:sp>
      <p:pic>
        <p:nvPicPr>
          <p:cNvPr id="28674" name="Picture 2" descr="http://farm1.static.flickr.com/17/89774036_d831c8ca83.jpg?v=0"/>
          <p:cNvPicPr>
            <a:picLocks noChangeAspect="1" noChangeArrowheads="1"/>
          </p:cNvPicPr>
          <p:nvPr/>
        </p:nvPicPr>
        <p:blipFill>
          <a:blip r:embed="rId3" cstate="print"/>
          <a:srcRect/>
          <a:stretch>
            <a:fillRect/>
          </a:stretch>
        </p:blipFill>
        <p:spPr bwMode="auto">
          <a:xfrm>
            <a:off x="304800" y="2095500"/>
            <a:ext cx="3171825" cy="4762500"/>
          </a:xfrm>
          <a:prstGeom prst="rect">
            <a:avLst/>
          </a:prstGeom>
          <a:noFill/>
        </p:spPr>
      </p:pic>
      <p:pic>
        <p:nvPicPr>
          <p:cNvPr id="28676" name="Picture 4" descr="Hwang Jiman and Lee Jaejin of South Korea celebrate their win over Jonas Rasmussen and Lars Paaske of Denmark in the men's doubles badminton bronze medal match at the Beijing University of Technology Gymnasium on Day 8 of the Beijing 2008 Olympic Games on August 16, 2008 in Beijing, China."/>
          <p:cNvPicPr>
            <a:picLocks noChangeAspect="1" noChangeArrowheads="1"/>
          </p:cNvPicPr>
          <p:nvPr/>
        </p:nvPicPr>
        <p:blipFill>
          <a:blip r:embed="rId4" cstate="print"/>
          <a:srcRect/>
          <a:stretch>
            <a:fillRect/>
          </a:stretch>
        </p:blipFill>
        <p:spPr bwMode="auto">
          <a:xfrm>
            <a:off x="3486150" y="2514600"/>
            <a:ext cx="5657850" cy="3771901"/>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p:cTn id="13" dur="5000" fill="hold"/>
                                        <p:tgtEl>
                                          <p:spTgt spid="28676"/>
                                        </p:tgtEl>
                                        <p:attrNameLst>
                                          <p:attrName>ppt_w</p:attrName>
                                        </p:attrNameLst>
                                      </p:cBhvr>
                                      <p:tavLst>
                                        <p:tav tm="0" fmla="#ppt_w*sin(2.5*pi*$)">
                                          <p:val>
                                            <p:fltVal val="0"/>
                                          </p:val>
                                        </p:tav>
                                        <p:tav tm="100000">
                                          <p:val>
                                            <p:fltVal val="1"/>
                                          </p:val>
                                        </p:tav>
                                      </p:tavLst>
                                    </p:anim>
                                    <p:anim calcmode="lin" valueType="num">
                                      <p:cBhvr>
                                        <p:cTn id="14" dur="5000" fill="hold"/>
                                        <p:tgtEl>
                                          <p:spTgt spid="286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5715000" cy="5486400"/>
          </a:xfrm>
        </p:spPr>
        <p:txBody>
          <a:bodyPr>
            <a:normAutofit fontScale="85000" lnSpcReduction="20000"/>
          </a:bodyPr>
          <a:lstStyle/>
          <a:p>
            <a:r>
              <a:rPr lang="en-US" b="1" u="sng" dirty="0" smtClean="0"/>
              <a:t>What is Battledore</a:t>
            </a:r>
            <a:r>
              <a:rPr lang="en-US" b="1" dirty="0" smtClean="0"/>
              <a:t>?</a:t>
            </a:r>
          </a:p>
          <a:p>
            <a:pPr>
              <a:buNone/>
            </a:pPr>
            <a:r>
              <a:rPr lang="en-US" dirty="0" smtClean="0"/>
              <a:t/>
            </a:r>
            <a:br>
              <a:rPr lang="en-US" dirty="0" smtClean="0"/>
            </a:br>
            <a:r>
              <a:rPr lang="en-US" dirty="0" smtClean="0"/>
              <a:t>Thousands of years ago, a game called "</a:t>
            </a:r>
            <a:r>
              <a:rPr lang="en-US" dirty="0" smtClean="0">
                <a:solidFill>
                  <a:srgbClr val="FFFF00"/>
                </a:solidFill>
              </a:rPr>
              <a:t>battledore and shuttlecock</a:t>
            </a:r>
            <a:r>
              <a:rPr lang="en-US" dirty="0" smtClean="0"/>
              <a:t>" was popular in Greece, India, and China. This game was comprised of a shuttlecock that was batted back and forth by multiple players. </a:t>
            </a:r>
            <a:endParaRPr lang="en-US" sz="800" dirty="0" smtClean="0"/>
          </a:p>
          <a:p>
            <a:pPr>
              <a:buNone/>
            </a:pPr>
            <a:endParaRPr lang="en-US" sz="900" dirty="0" smtClean="0"/>
          </a:p>
          <a:p>
            <a:r>
              <a:rPr lang="en-US" dirty="0" smtClean="0">
                <a:solidFill>
                  <a:srgbClr val="FFFF00"/>
                </a:solidFill>
              </a:rPr>
              <a:t>No net </a:t>
            </a:r>
            <a:r>
              <a:rPr lang="en-US" dirty="0" smtClean="0"/>
              <a:t>was involved, and the object of the game was to keep up the volley as long as possible. </a:t>
            </a:r>
          </a:p>
          <a:p>
            <a:pPr>
              <a:buNone/>
            </a:pPr>
            <a:endParaRPr lang="en-US" sz="900" dirty="0" smtClean="0"/>
          </a:p>
          <a:p>
            <a:r>
              <a:rPr lang="en-US" dirty="0" smtClean="0">
                <a:solidFill>
                  <a:srgbClr val="FFFF00"/>
                </a:solidFill>
              </a:rPr>
              <a:t>Originally a child's game</a:t>
            </a:r>
            <a:r>
              <a:rPr lang="en-US" dirty="0" smtClean="0"/>
              <a:t>, battledore and shuttlecock evolved into a competitive sport. </a:t>
            </a:r>
          </a:p>
          <a:p>
            <a:pPr>
              <a:buNone/>
            </a:pPr>
            <a:endParaRPr lang="en-US" sz="900" dirty="0" smtClean="0"/>
          </a:p>
          <a:p>
            <a:r>
              <a:rPr lang="en-US" dirty="0" smtClean="0"/>
              <a:t>The game caught on with </a:t>
            </a:r>
            <a:r>
              <a:rPr lang="en-US" dirty="0" smtClean="0">
                <a:solidFill>
                  <a:srgbClr val="FFFF00"/>
                </a:solidFill>
              </a:rPr>
              <a:t>British soldiers </a:t>
            </a:r>
            <a:r>
              <a:rPr lang="en-US" dirty="0" smtClean="0"/>
              <a:t>stationed in the area in the 1860-1870s, and they carried it back to their home country.</a:t>
            </a:r>
          </a:p>
          <a:p>
            <a:endParaRPr lang="en-US" dirty="0"/>
          </a:p>
        </p:txBody>
      </p:sp>
      <p:sp>
        <p:nvSpPr>
          <p:cNvPr id="2" name="Title 1"/>
          <p:cNvSpPr>
            <a:spLocks noGrp="1"/>
          </p:cNvSpPr>
          <p:nvPr>
            <p:ph type="title"/>
          </p:nvPr>
        </p:nvSpPr>
        <p:spPr>
          <a:xfrm>
            <a:off x="304800" y="0"/>
            <a:ext cx="4724400" cy="1219200"/>
          </a:xfrm>
        </p:spPr>
        <p:txBody>
          <a:bodyPr>
            <a:normAutofit/>
          </a:bodyPr>
          <a:lstStyle/>
          <a:p>
            <a:pPr algn="l"/>
            <a:r>
              <a:rPr lang="en-US" sz="6600" b="1" i="1" u="sng" dirty="0" smtClean="0"/>
              <a:t>History</a:t>
            </a:r>
            <a:endParaRPr lang="en-US" sz="6600" b="1" i="1" u="sng" dirty="0"/>
          </a:p>
        </p:txBody>
      </p:sp>
      <p:pic>
        <p:nvPicPr>
          <p:cNvPr id="12290" name="Picture 2" descr="http://upload.wikimedia.org/wikipedia/commons/thumb/3/39/Battledore-and-shuttlecock.jpg/280px-Battledore-and-shuttlecock.jpg">
            <a:hlinkClick r:id="rId2"/>
          </p:cNvPr>
          <p:cNvPicPr>
            <a:picLocks noChangeAspect="1" noChangeArrowheads="1"/>
          </p:cNvPicPr>
          <p:nvPr/>
        </p:nvPicPr>
        <p:blipFill>
          <a:blip r:embed="rId3" cstate="print"/>
          <a:srcRect/>
          <a:stretch>
            <a:fillRect/>
          </a:stretch>
        </p:blipFill>
        <p:spPr bwMode="auto">
          <a:xfrm>
            <a:off x="5791200" y="120288"/>
            <a:ext cx="3352800" cy="47058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2"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Scale>
                                      <p:cBhvr>
                                        <p:cTn id="10" dur="1000" decel="50000" fill="hold">
                                          <p:stCondLst>
                                            <p:cond delay="0"/>
                                          </p:stCondLst>
                                        </p:cTn>
                                        <p:tgtEl>
                                          <p:spTgt spid="122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2290"/>
                                        </p:tgtEl>
                                        <p:attrNameLst>
                                          <p:attrName>ppt_x</p:attrName>
                                          <p:attrName>ppt_y</p:attrName>
                                        </p:attrNameLst>
                                      </p:cBhvr>
                                    </p:animMotion>
                                    <p:animEffect transition="in" filter="fade">
                                      <p:cBhvr>
                                        <p:cTn id="12" dur="1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heckerboard(across)">
                                      <p:cBhvr>
                                        <p:cTn id="21" dur="500"/>
                                        <p:tgtEl>
                                          <p:spTgt spid="5">
                                            <p:txEl>
                                              <p:pRg st="3" end="3"/>
                                            </p:txEl>
                                          </p:spTgt>
                                        </p:tgtEl>
                                      </p:cBhvr>
                                    </p:animEffect>
                                  </p:childTnLst>
                                </p:cTn>
                              </p:par>
                            </p:childTnLst>
                          </p:cTn>
                        </p:par>
                        <p:par>
                          <p:cTn id="22" fill="hold">
                            <p:stCondLst>
                              <p:cond delay="1000"/>
                            </p:stCondLst>
                            <p:childTnLst>
                              <p:par>
                                <p:cTn id="23" presetID="5" presetClass="entr" presetSubtype="10" fill="hold"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checkerboard(across)">
                                      <p:cBhvr>
                                        <p:cTn id="25" dur="500"/>
                                        <p:tgtEl>
                                          <p:spTgt spid="5">
                                            <p:txEl>
                                              <p:pRg st="5" end="5"/>
                                            </p:txEl>
                                          </p:spTgt>
                                        </p:tgtEl>
                                      </p:cBhvr>
                                    </p:animEffect>
                                  </p:childTnLst>
                                </p:cTn>
                              </p:par>
                            </p:childTnLst>
                          </p:cTn>
                        </p:par>
                        <p:par>
                          <p:cTn id="26" fill="hold">
                            <p:stCondLst>
                              <p:cond delay="1500"/>
                            </p:stCondLst>
                            <p:childTnLst>
                              <p:par>
                                <p:cTn id="27" presetID="5" presetClass="entr" presetSubtype="10" fill="hold" nodeType="after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checkerboard(across)">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File:Arms of the Duke of Beaufort.svg">
            <a:hlinkClick r:id="rId2"/>
          </p:cNvPr>
          <p:cNvPicPr>
            <a:picLocks noChangeAspect="1" noChangeArrowheads="1"/>
          </p:cNvPicPr>
          <p:nvPr/>
        </p:nvPicPr>
        <p:blipFill>
          <a:blip r:embed="rId3" cstate="print"/>
          <a:srcRect/>
          <a:stretch>
            <a:fillRect/>
          </a:stretch>
        </p:blipFill>
        <p:spPr bwMode="auto">
          <a:xfrm>
            <a:off x="5791200" y="304800"/>
            <a:ext cx="2765288" cy="3267076"/>
          </a:xfrm>
          <a:prstGeom prst="rect">
            <a:avLst/>
          </a:prstGeom>
          <a:noFill/>
        </p:spPr>
      </p:pic>
      <p:pic>
        <p:nvPicPr>
          <p:cNvPr id="26626" name="Picture 2" descr="File:Battledore - Youthful Sports.png">
            <a:hlinkClick r:id="rId4"/>
          </p:cNvPr>
          <p:cNvPicPr>
            <a:picLocks noChangeAspect="1" noChangeArrowheads="1"/>
          </p:cNvPicPr>
          <p:nvPr/>
        </p:nvPicPr>
        <p:blipFill>
          <a:blip r:embed="rId5" cstate="print"/>
          <a:srcRect/>
          <a:stretch>
            <a:fillRect/>
          </a:stretch>
        </p:blipFill>
        <p:spPr bwMode="auto">
          <a:xfrm>
            <a:off x="5547360" y="3810000"/>
            <a:ext cx="3596640" cy="3048000"/>
          </a:xfrm>
          <a:prstGeom prst="rect">
            <a:avLst/>
          </a:prstGeom>
          <a:noFill/>
        </p:spPr>
      </p:pic>
      <p:sp>
        <p:nvSpPr>
          <p:cNvPr id="5" name="Content Placeholder 4"/>
          <p:cNvSpPr>
            <a:spLocks noGrp="1"/>
          </p:cNvSpPr>
          <p:nvPr>
            <p:ph idx="1"/>
          </p:nvPr>
        </p:nvSpPr>
        <p:spPr>
          <a:xfrm>
            <a:off x="152400" y="1143000"/>
            <a:ext cx="5334000" cy="5486400"/>
          </a:xfrm>
        </p:spPr>
        <p:txBody>
          <a:bodyPr>
            <a:normAutofit fontScale="62500" lnSpcReduction="20000"/>
          </a:bodyPr>
          <a:lstStyle/>
          <a:p>
            <a:r>
              <a:rPr lang="en-US" sz="2900" dirty="0" smtClean="0"/>
              <a:t>In </a:t>
            </a:r>
            <a:r>
              <a:rPr lang="en-US" sz="2900" b="1" u="sng" dirty="0" smtClean="0">
                <a:solidFill>
                  <a:srgbClr val="FFFF00"/>
                </a:solidFill>
              </a:rPr>
              <a:t>1873</a:t>
            </a:r>
            <a:r>
              <a:rPr lang="en-US" sz="2900" dirty="0" smtClean="0"/>
              <a:t>, the </a:t>
            </a:r>
            <a:r>
              <a:rPr lang="en-US" sz="2900" b="1" u="sng" dirty="0" smtClean="0">
                <a:solidFill>
                  <a:srgbClr val="FFFF00"/>
                </a:solidFill>
              </a:rPr>
              <a:t>Duke of Beaufort </a:t>
            </a:r>
            <a:r>
              <a:rPr lang="en-US" sz="2900" dirty="0" smtClean="0"/>
              <a:t>officially introduced this new fad to England at a party on his estate. The estate, located in Gloucestershire, was called </a:t>
            </a:r>
            <a:r>
              <a:rPr lang="en-US" sz="2900" dirty="0" smtClean="0">
                <a:solidFill>
                  <a:srgbClr val="FFFF00"/>
                </a:solidFill>
              </a:rPr>
              <a:t>Badminton</a:t>
            </a:r>
            <a:r>
              <a:rPr lang="en-US" sz="2900" dirty="0" smtClean="0"/>
              <a:t>, which is how the name became associated with the sport.</a:t>
            </a:r>
          </a:p>
          <a:p>
            <a:pPr>
              <a:buNone/>
            </a:pPr>
            <a:endParaRPr lang="en-US" sz="1500" dirty="0" smtClean="0"/>
          </a:p>
          <a:p>
            <a:r>
              <a:rPr lang="en-US" sz="2900" dirty="0" smtClean="0"/>
              <a:t>Badminton continued its rise in popularity through the rest of the century and the beginning of the next.</a:t>
            </a:r>
          </a:p>
          <a:p>
            <a:r>
              <a:rPr lang="en-US" sz="2900" dirty="0" smtClean="0"/>
              <a:t>In </a:t>
            </a:r>
            <a:r>
              <a:rPr lang="en-US" sz="2900" dirty="0" smtClean="0">
                <a:solidFill>
                  <a:srgbClr val="FFFF00"/>
                </a:solidFill>
              </a:rPr>
              <a:t>1934</a:t>
            </a:r>
            <a:r>
              <a:rPr lang="en-US" sz="2900" dirty="0" smtClean="0"/>
              <a:t>, the International Badminton Federation was formed with nine countries included in its membership.</a:t>
            </a:r>
          </a:p>
          <a:p>
            <a:r>
              <a:rPr lang="en-US" sz="2900" dirty="0" smtClean="0">
                <a:solidFill>
                  <a:srgbClr val="FFFF00"/>
                </a:solidFill>
              </a:rPr>
              <a:t>1948</a:t>
            </a:r>
            <a:r>
              <a:rPr lang="en-US" sz="2900" dirty="0" smtClean="0"/>
              <a:t> saw the first official IBF tournament, and since then multiple world cups and events have taken place. </a:t>
            </a:r>
          </a:p>
          <a:p>
            <a:r>
              <a:rPr lang="en-US" sz="2900" dirty="0" smtClean="0"/>
              <a:t>Badminton made its </a:t>
            </a:r>
            <a:r>
              <a:rPr lang="en-US" sz="2900" dirty="0" smtClean="0">
                <a:solidFill>
                  <a:srgbClr val="FFFF00"/>
                </a:solidFill>
              </a:rPr>
              <a:t>Olympic debut in 1992 </a:t>
            </a:r>
            <a:r>
              <a:rPr lang="en-US" sz="2900" dirty="0" smtClean="0"/>
              <a:t>at the Barcelona games.</a:t>
            </a:r>
          </a:p>
          <a:p>
            <a:r>
              <a:rPr lang="en-US" sz="2900" dirty="0" smtClean="0"/>
              <a:t>Badminton is an </a:t>
            </a:r>
            <a:r>
              <a:rPr lang="en-US" sz="2900" dirty="0" smtClean="0">
                <a:solidFill>
                  <a:srgbClr val="FFFF00"/>
                </a:solidFill>
              </a:rPr>
              <a:t>extremely competitive sport </a:t>
            </a:r>
            <a:r>
              <a:rPr lang="en-US" sz="2900" dirty="0" smtClean="0"/>
              <a:t>in many countries and is becoming more and more popular all over the world. It's considered one of the favorite backyard sports of all time.</a:t>
            </a:r>
            <a:r>
              <a:rPr lang="en-US" dirty="0" smtClean="0"/>
              <a:t/>
            </a:r>
            <a:br>
              <a:rPr lang="en-US" dirty="0" smtClean="0"/>
            </a:br>
            <a:endParaRPr lang="en-US" dirty="0"/>
          </a:p>
        </p:txBody>
      </p:sp>
      <p:sp>
        <p:nvSpPr>
          <p:cNvPr id="2" name="Title 1"/>
          <p:cNvSpPr>
            <a:spLocks noGrp="1"/>
          </p:cNvSpPr>
          <p:nvPr>
            <p:ph type="title"/>
          </p:nvPr>
        </p:nvSpPr>
        <p:spPr>
          <a:xfrm>
            <a:off x="304800" y="0"/>
            <a:ext cx="4724400" cy="1219200"/>
          </a:xfrm>
        </p:spPr>
        <p:txBody>
          <a:bodyPr>
            <a:normAutofit/>
          </a:bodyPr>
          <a:lstStyle/>
          <a:p>
            <a:pPr algn="l"/>
            <a:r>
              <a:rPr lang="en-US" sz="6600" b="1" i="1" u="sng" dirty="0" smtClean="0"/>
              <a:t>History</a:t>
            </a:r>
            <a:endParaRPr lang="en-US" sz="6600" b="1" i="1" u="sng"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wheel(4)">
                                      <p:cBhvr>
                                        <p:cTn id="10" dur="2000"/>
                                        <p:tgtEl>
                                          <p:spTgt spid="26628"/>
                                        </p:tgtEl>
                                      </p:cBhvr>
                                    </p:animEffect>
                                  </p:childTnLst>
                                </p:cTn>
                              </p:par>
                              <p:par>
                                <p:cTn id="11" presetID="22" presetClass="entr" presetSubtype="4" fill="hold" nodeType="withEffect">
                                  <p:stCondLst>
                                    <p:cond delay="0"/>
                                  </p:stCondLst>
                                  <p:childTnLst>
                                    <p:set>
                                      <p:cBhvr>
                                        <p:cTn id="12" dur="1" fill="hold">
                                          <p:stCondLst>
                                            <p:cond delay="0"/>
                                          </p:stCondLst>
                                        </p:cTn>
                                        <p:tgtEl>
                                          <p:spTgt spid="26626"/>
                                        </p:tgtEl>
                                        <p:attrNameLst>
                                          <p:attrName>style.visibility</p:attrName>
                                        </p:attrNameLst>
                                      </p:cBhvr>
                                      <p:to>
                                        <p:strVal val="visible"/>
                                      </p:to>
                                    </p:set>
                                    <p:animEffect transition="in" filter="wipe(down)">
                                      <p:cBhvr>
                                        <p:cTn id="13" dur="500"/>
                                        <p:tgtEl>
                                          <p:spTgt spid="26626"/>
                                        </p:tgtEl>
                                      </p:cBhvr>
                                    </p:animEffect>
                                  </p:childTnLst>
                                </p:cTn>
                              </p:par>
                            </p:childTnLst>
                          </p:cTn>
                        </p:par>
                        <p:par>
                          <p:cTn id="14" fill="hold">
                            <p:stCondLst>
                              <p:cond delay="2000"/>
                            </p:stCondLst>
                            <p:childTnLst>
                              <p:par>
                                <p:cTn id="15" presetID="5" presetClass="entr" presetSubtype="1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par>
                          <p:cTn id="18" fill="hold">
                            <p:stCondLst>
                              <p:cond delay="2500"/>
                            </p:stCondLst>
                            <p:childTnLst>
                              <p:par>
                                <p:cTn id="19" presetID="5" presetClass="entr" presetSubtype="1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heckerboard(across)">
                                      <p:cBhvr>
                                        <p:cTn id="21" dur="500"/>
                                        <p:tgtEl>
                                          <p:spTgt spid="5">
                                            <p:txEl>
                                              <p:pRg st="3" end="3"/>
                                            </p:txEl>
                                          </p:spTgt>
                                        </p:tgtEl>
                                      </p:cBhvr>
                                    </p:animEffect>
                                  </p:childTnLst>
                                </p:cTn>
                              </p:par>
                            </p:childTnLst>
                          </p:cTn>
                        </p:par>
                        <p:par>
                          <p:cTn id="22" fill="hold">
                            <p:stCondLst>
                              <p:cond delay="3000"/>
                            </p:stCondLst>
                            <p:childTnLst>
                              <p:par>
                                <p:cTn id="23" presetID="5" presetClass="entr" presetSubtype="1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heckerboard(across)">
                                      <p:cBhvr>
                                        <p:cTn id="25" dur="500"/>
                                        <p:tgtEl>
                                          <p:spTgt spid="5">
                                            <p:txEl>
                                              <p:pRg st="4" end="4"/>
                                            </p:txEl>
                                          </p:spTgt>
                                        </p:tgtEl>
                                      </p:cBhvr>
                                    </p:animEffect>
                                  </p:childTnLst>
                                </p:cTn>
                              </p:par>
                            </p:childTnLst>
                          </p:cTn>
                        </p:par>
                        <p:par>
                          <p:cTn id="26" fill="hold">
                            <p:stCondLst>
                              <p:cond delay="3500"/>
                            </p:stCondLst>
                            <p:childTnLst>
                              <p:par>
                                <p:cTn id="27" presetID="5" presetClass="entr" presetSubtype="1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heckerboard(across)">
                                      <p:cBhvr>
                                        <p:cTn id="29" dur="500"/>
                                        <p:tgtEl>
                                          <p:spTgt spid="5">
                                            <p:txEl>
                                              <p:pRg st="5" end="5"/>
                                            </p:txEl>
                                          </p:spTgt>
                                        </p:tgtEl>
                                      </p:cBhvr>
                                    </p:animEffect>
                                  </p:childTnLst>
                                </p:cTn>
                              </p:par>
                            </p:childTnLst>
                          </p:cTn>
                        </p:par>
                        <p:par>
                          <p:cTn id="30" fill="hold">
                            <p:stCondLst>
                              <p:cond delay="4000"/>
                            </p:stCondLst>
                            <p:childTnLst>
                              <p:par>
                                <p:cTn id="31" presetID="5" presetClass="entr" presetSubtype="1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checkerboard(across)">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5334000" cy="5486400"/>
          </a:xfrm>
        </p:spPr>
        <p:txBody>
          <a:bodyPr>
            <a:normAutofit fontScale="85000" lnSpcReduction="10000"/>
          </a:bodyPr>
          <a:lstStyle/>
          <a:p>
            <a:r>
              <a:rPr lang="en-US" dirty="0" smtClean="0"/>
              <a:t>A badminton match is played to the</a:t>
            </a:r>
            <a:r>
              <a:rPr lang="en-US" dirty="0" smtClean="0">
                <a:solidFill>
                  <a:srgbClr val="FFFF00"/>
                </a:solidFill>
              </a:rPr>
              <a:t> best of three</a:t>
            </a:r>
            <a:r>
              <a:rPr lang="en-US" dirty="0" smtClean="0"/>
              <a:t> games. </a:t>
            </a:r>
          </a:p>
          <a:p>
            <a:pPr>
              <a:buNone/>
            </a:pPr>
            <a:endParaRPr lang="en-US" sz="900" dirty="0" smtClean="0"/>
          </a:p>
          <a:p>
            <a:r>
              <a:rPr lang="en-US" dirty="0" smtClean="0"/>
              <a:t>A </a:t>
            </a:r>
            <a:r>
              <a:rPr lang="en-US" dirty="0" smtClean="0">
                <a:solidFill>
                  <a:srgbClr val="FFFF00"/>
                </a:solidFill>
              </a:rPr>
              <a:t>coin toss </a:t>
            </a:r>
            <a:r>
              <a:rPr lang="en-US" dirty="0" smtClean="0"/>
              <a:t>or </a:t>
            </a:r>
            <a:r>
              <a:rPr lang="en-US" dirty="0" smtClean="0">
                <a:solidFill>
                  <a:srgbClr val="FFFF00"/>
                </a:solidFill>
              </a:rPr>
              <a:t>spinning of the racket </a:t>
            </a:r>
            <a:r>
              <a:rPr lang="en-US" dirty="0" smtClean="0"/>
              <a:t>determines first serve or choice of side. </a:t>
            </a:r>
          </a:p>
          <a:p>
            <a:pPr>
              <a:buNone/>
            </a:pPr>
            <a:endParaRPr lang="en-US" sz="900" dirty="0" smtClean="0"/>
          </a:p>
          <a:p>
            <a:r>
              <a:rPr lang="en-US" dirty="0" smtClean="0"/>
              <a:t>The </a:t>
            </a:r>
            <a:r>
              <a:rPr lang="en-US" dirty="0" smtClean="0">
                <a:solidFill>
                  <a:srgbClr val="FFFF00"/>
                </a:solidFill>
              </a:rPr>
              <a:t>object of a badminton game </a:t>
            </a:r>
            <a:r>
              <a:rPr lang="en-US" dirty="0" smtClean="0"/>
              <a:t>is to hit the badminton shuttlecock over the badminton net and onto the ground within bounds on your opponent's side of the court. </a:t>
            </a:r>
          </a:p>
          <a:p>
            <a:pPr>
              <a:buNone/>
            </a:pPr>
            <a:endParaRPr lang="en-US" sz="900" dirty="0" smtClean="0"/>
          </a:p>
          <a:p>
            <a:r>
              <a:rPr lang="en-US" dirty="0" smtClean="0"/>
              <a:t>A </a:t>
            </a:r>
            <a:r>
              <a:rPr lang="en-US" dirty="0" smtClean="0">
                <a:solidFill>
                  <a:srgbClr val="FFFF00"/>
                </a:solidFill>
              </a:rPr>
              <a:t>rally can also be lost </a:t>
            </a:r>
            <a:r>
              <a:rPr lang="en-US" dirty="0" smtClean="0"/>
              <a:t>by hitting the shuttle into the badminton net, out of bounds, before it crosses the net to your side, or if it strikes your clothing or body rather than your badminton racket.</a:t>
            </a:r>
          </a:p>
        </p:txBody>
      </p:sp>
      <p:sp>
        <p:nvSpPr>
          <p:cNvPr id="2" name="Title 1"/>
          <p:cNvSpPr>
            <a:spLocks noGrp="1"/>
          </p:cNvSpPr>
          <p:nvPr>
            <p:ph type="title"/>
          </p:nvPr>
        </p:nvSpPr>
        <p:spPr>
          <a:xfrm>
            <a:off x="685800" y="228600"/>
            <a:ext cx="6705600" cy="762000"/>
          </a:xfrm>
        </p:spPr>
        <p:txBody>
          <a:bodyPr>
            <a:normAutofit/>
          </a:bodyPr>
          <a:lstStyle/>
          <a:p>
            <a:pPr algn="r"/>
            <a:r>
              <a:rPr lang="en-US" b="1" u="sng" dirty="0" smtClean="0"/>
              <a:t>Rules &amp; Regulations</a:t>
            </a:r>
            <a:r>
              <a:rPr lang="en-US" b="1" dirty="0" smtClean="0"/>
              <a:t>:</a:t>
            </a:r>
            <a:endParaRPr lang="en-US" dirty="0"/>
          </a:p>
        </p:txBody>
      </p:sp>
      <p:pic>
        <p:nvPicPr>
          <p:cNvPr id="7170" name="Picture 2" descr="http://www.ozgunresimler.com/data/media/669/badminton1.jpg"/>
          <p:cNvPicPr>
            <a:picLocks noChangeAspect="1" noChangeArrowheads="1"/>
          </p:cNvPicPr>
          <p:nvPr/>
        </p:nvPicPr>
        <p:blipFill>
          <a:blip r:embed="rId2" cstate="print"/>
          <a:srcRect/>
          <a:stretch>
            <a:fillRect/>
          </a:stretch>
        </p:blipFill>
        <p:spPr bwMode="auto">
          <a:xfrm>
            <a:off x="5629275" y="1562100"/>
            <a:ext cx="3514725" cy="52959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3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800" decel="100000"/>
                                        <p:tgtEl>
                                          <p:spTgt spid="7170"/>
                                        </p:tgtEl>
                                      </p:cBhvr>
                                    </p:animEffect>
                                    <p:anim calcmode="lin" valueType="num">
                                      <p:cBhvr>
                                        <p:cTn id="11" dur="800" decel="100000" fill="hold"/>
                                        <p:tgtEl>
                                          <p:spTgt spid="7170"/>
                                        </p:tgtEl>
                                        <p:attrNameLst>
                                          <p:attrName>style.rotation</p:attrName>
                                        </p:attrNameLst>
                                      </p:cBhvr>
                                      <p:tavLst>
                                        <p:tav tm="0">
                                          <p:val>
                                            <p:fltVal val="-90"/>
                                          </p:val>
                                        </p:tav>
                                        <p:tav tm="100000">
                                          <p:val>
                                            <p:fltVal val="0"/>
                                          </p:val>
                                        </p:tav>
                                      </p:tavLst>
                                    </p:anim>
                                    <p:anim calcmode="lin" valueType="num">
                                      <p:cBhvr>
                                        <p:cTn id="12" dur="800" decel="100000" fill="hold"/>
                                        <p:tgtEl>
                                          <p:spTgt spid="7170"/>
                                        </p:tgtEl>
                                        <p:attrNameLst>
                                          <p:attrName>ppt_x</p:attrName>
                                        </p:attrNameLst>
                                      </p:cBhvr>
                                      <p:tavLst>
                                        <p:tav tm="0">
                                          <p:val>
                                            <p:strVal val="#ppt_x+0.4"/>
                                          </p:val>
                                        </p:tav>
                                        <p:tav tm="100000">
                                          <p:val>
                                            <p:strVal val="#ppt_x-0.05"/>
                                          </p:val>
                                        </p:tav>
                                      </p:tavLst>
                                    </p:anim>
                                    <p:anim calcmode="lin" valueType="num">
                                      <p:cBhvr>
                                        <p:cTn id="13" dur="800" decel="100000" fill="hold"/>
                                        <p:tgtEl>
                                          <p:spTgt spid="7170"/>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par>
                          <p:cTn id="16" fill="hold">
                            <p:stCondLst>
                              <p:cond delay="1000"/>
                            </p:stCondLst>
                            <p:childTnLst>
                              <p:par>
                                <p:cTn id="17" presetID="16" presetClass="entr" presetSubtype="2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500"/>
                                        <p:tgtEl>
                                          <p:spTgt spid="3">
                                            <p:txEl>
                                              <p:pRg st="2" end="2"/>
                                            </p:txEl>
                                          </p:spTgt>
                                        </p:tgtEl>
                                      </p:cBhvr>
                                    </p:animEffect>
                                  </p:childTnLst>
                                </p:cTn>
                              </p:par>
                            </p:childTnLst>
                          </p:cTn>
                        </p:par>
                        <p:par>
                          <p:cTn id="20" fill="hold">
                            <p:stCondLst>
                              <p:cond delay="1500"/>
                            </p:stCondLst>
                            <p:childTnLst>
                              <p:par>
                                <p:cTn id="21" presetID="16" presetClass="entr" presetSubtype="2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Horizontal)">
                                      <p:cBhvr>
                                        <p:cTn id="23" dur="500"/>
                                        <p:tgtEl>
                                          <p:spTgt spid="3">
                                            <p:txEl>
                                              <p:pRg st="4" end="4"/>
                                            </p:txEl>
                                          </p:spTgt>
                                        </p:tgtEl>
                                      </p:cBhvr>
                                    </p:animEffect>
                                  </p:childTnLst>
                                </p:cTn>
                              </p:par>
                            </p:childTnLst>
                          </p:cTn>
                        </p:par>
                        <p:par>
                          <p:cTn id="24" fill="hold">
                            <p:stCondLst>
                              <p:cond delay="2000"/>
                            </p:stCondLst>
                            <p:childTnLst>
                              <p:par>
                                <p:cTn id="25" presetID="16" presetClass="entr" presetSubtype="26"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447800"/>
            <a:ext cx="5181600" cy="5029200"/>
          </a:xfrm>
        </p:spPr>
        <p:txBody>
          <a:bodyPr>
            <a:normAutofit lnSpcReduction="10000"/>
          </a:bodyPr>
          <a:lstStyle/>
          <a:p>
            <a:r>
              <a:rPr lang="en-US" dirty="0" smtClean="0"/>
              <a:t>The modern badminton rules permit </a:t>
            </a:r>
            <a:r>
              <a:rPr lang="en-US" dirty="0" smtClean="0">
                <a:solidFill>
                  <a:srgbClr val="FFFF00"/>
                </a:solidFill>
              </a:rPr>
              <a:t>two different </a:t>
            </a:r>
            <a:r>
              <a:rPr lang="en-US" dirty="0" smtClean="0"/>
              <a:t>scoring formats: </a:t>
            </a:r>
          </a:p>
          <a:p>
            <a:pPr>
              <a:buNone/>
            </a:pPr>
            <a:r>
              <a:rPr lang="en-US" dirty="0" smtClean="0"/>
              <a:t>	1) service</a:t>
            </a:r>
          </a:p>
          <a:p>
            <a:pPr>
              <a:buNone/>
            </a:pPr>
            <a:r>
              <a:rPr lang="en-US" dirty="0" smtClean="0"/>
              <a:t>	2) rally. </a:t>
            </a:r>
          </a:p>
          <a:p>
            <a:pPr>
              <a:buNone/>
            </a:pPr>
            <a:endParaRPr lang="en-US" sz="800" dirty="0" smtClean="0"/>
          </a:p>
          <a:p>
            <a:pPr>
              <a:buNone/>
            </a:pPr>
            <a:r>
              <a:rPr lang="en-US" dirty="0" smtClean="0">
                <a:solidFill>
                  <a:srgbClr val="FFFF00"/>
                </a:solidFill>
              </a:rPr>
              <a:t>In service play</a:t>
            </a:r>
            <a:r>
              <a:rPr lang="en-US" dirty="0" smtClean="0"/>
              <a:t>, a badminton game is won by scoring 15 points in doubles and men's singles, or 11 points in women's singles. </a:t>
            </a:r>
          </a:p>
          <a:p>
            <a:pPr>
              <a:buNone/>
            </a:pPr>
            <a:endParaRPr lang="en-US" sz="800" dirty="0" smtClean="0"/>
          </a:p>
          <a:p>
            <a:pPr>
              <a:buNone/>
            </a:pPr>
            <a:r>
              <a:rPr lang="en-US" dirty="0" smtClean="0">
                <a:solidFill>
                  <a:srgbClr val="FFFF00"/>
                </a:solidFill>
              </a:rPr>
              <a:t>In rally play</a:t>
            </a:r>
            <a:r>
              <a:rPr lang="en-US" dirty="0" smtClean="0"/>
              <a:t>, 21 points are needed to win a badminton game.</a:t>
            </a:r>
          </a:p>
          <a:p>
            <a:endParaRPr lang="en-US" dirty="0"/>
          </a:p>
        </p:txBody>
      </p:sp>
      <p:sp>
        <p:nvSpPr>
          <p:cNvPr id="3" name="Title 2"/>
          <p:cNvSpPr>
            <a:spLocks noGrp="1"/>
          </p:cNvSpPr>
          <p:nvPr>
            <p:ph type="title"/>
          </p:nvPr>
        </p:nvSpPr>
        <p:spPr>
          <a:xfrm>
            <a:off x="457200" y="3048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sz="6000" b="1" u="sng" dirty="0" smtClean="0"/>
              <a:t>Scoring Formats</a:t>
            </a:r>
            <a:endParaRPr lang="en-US" sz="6000" u="sng" dirty="0"/>
          </a:p>
        </p:txBody>
      </p:sp>
      <p:pic>
        <p:nvPicPr>
          <p:cNvPr id="27650" name="Picture 2" descr="http://www.olympics.org.uk/images/sports/Badminton.jpg"/>
          <p:cNvPicPr>
            <a:picLocks noChangeAspect="1" noChangeArrowheads="1"/>
          </p:cNvPicPr>
          <p:nvPr/>
        </p:nvPicPr>
        <p:blipFill>
          <a:blip r:embed="rId2" cstate="print"/>
          <a:srcRect/>
          <a:stretch>
            <a:fillRect/>
          </a:stretch>
        </p:blipFill>
        <p:spPr bwMode="auto">
          <a:xfrm>
            <a:off x="304800" y="1676400"/>
            <a:ext cx="3352800" cy="44704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37" presetClass="entr" presetSubtype="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animEffect transition="in" filter="fade">
                                      <p:cBhvr>
                                        <p:cTn id="13" dur="1000"/>
                                        <p:tgtEl>
                                          <p:spTgt spid="27650"/>
                                        </p:tgtEl>
                                      </p:cBhvr>
                                    </p:animEffect>
                                    <p:anim calcmode="lin" valueType="num">
                                      <p:cBhvr>
                                        <p:cTn id="14" dur="1000" fill="hold"/>
                                        <p:tgtEl>
                                          <p:spTgt spid="27650"/>
                                        </p:tgtEl>
                                        <p:attrNameLst>
                                          <p:attrName>ppt_x</p:attrName>
                                        </p:attrNameLst>
                                      </p:cBhvr>
                                      <p:tavLst>
                                        <p:tav tm="0">
                                          <p:val>
                                            <p:strVal val="#ppt_x"/>
                                          </p:val>
                                        </p:tav>
                                        <p:tav tm="100000">
                                          <p:val>
                                            <p:strVal val="#ppt_x"/>
                                          </p:val>
                                        </p:tav>
                                      </p:tavLst>
                                    </p:anim>
                                    <p:anim calcmode="lin" valueType="num">
                                      <p:cBhvr>
                                        <p:cTn id="15" dur="900" decel="100000" fill="hold"/>
                                        <p:tgtEl>
                                          <p:spTgt spid="276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par>
                          <p:cTn id="17" fill="hold">
                            <p:stCondLst>
                              <p:cond delay="6500"/>
                            </p:stCondLst>
                            <p:childTnLst>
                              <p:par>
                                <p:cTn id="18" presetID="56" presetClass="entr" presetSubtype="0" fill="hold" nodeType="afterEffect">
                                  <p:stCondLst>
                                    <p:cond delay="0"/>
                                  </p:stCondLst>
                                  <p:iterate type="lt">
                                    <p:tmPct val="10000"/>
                                  </p:iterate>
                                  <p:childTnLst>
                                    <p:set>
                                      <p:cBhvr>
                                        <p:cTn id="19" dur="1" fill="hold">
                                          <p:stCondLst>
                                            <p:cond delay="0"/>
                                          </p:stCondLst>
                                        </p:cTn>
                                        <p:tgtEl>
                                          <p:spTgt spid="2">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2">
                                            <p:txEl>
                                              <p:pRg st="1" end="1"/>
                                            </p:txEl>
                                          </p:spTgt>
                                        </p:tgtEl>
                                        <p:attrNameLst>
                                          <p:attrName>ppt_w</p:attrName>
                                        </p:attrNameLst>
                                      </p:cBhvr>
                                    </p:anim>
                                    <p:anim by="(#ppt_w*0.50)" calcmode="lin" valueType="num">
                                      <p:cBhvr>
                                        <p:cTn id="21" dur="500" decel="50000" autoRev="1" fill="hold">
                                          <p:stCondLst>
                                            <p:cond delay="0"/>
                                          </p:stCondLst>
                                        </p:cTn>
                                        <p:tgtEl>
                                          <p:spTgt spid="2">
                                            <p:txEl>
                                              <p:pRg st="1" end="1"/>
                                            </p:txEl>
                                          </p:spTgt>
                                        </p:tgtEl>
                                        <p:attrNameLst>
                                          <p:attrName>ppt_x</p:attrName>
                                        </p:attrNameLst>
                                      </p:cBhvr>
                                    </p:anim>
                                    <p:anim from="(-#ppt_h/2)" to="(#ppt_y)" calcmode="lin" valueType="num">
                                      <p:cBhvr>
                                        <p:cTn id="22" dur="1000" fill="hold">
                                          <p:stCondLst>
                                            <p:cond delay="0"/>
                                          </p:stCondLst>
                                        </p:cTn>
                                        <p:tgtEl>
                                          <p:spTgt spid="2">
                                            <p:txEl>
                                              <p:pRg st="1" end="1"/>
                                            </p:txEl>
                                          </p:spTgt>
                                        </p:tgtEl>
                                        <p:attrNameLst>
                                          <p:attrName>ppt_y</p:attrName>
                                        </p:attrNameLst>
                                      </p:cBhvr>
                                    </p:anim>
                                    <p:animRot by="21600000">
                                      <p:cBhvr>
                                        <p:cTn id="23" dur="1000" fill="hold">
                                          <p:stCondLst>
                                            <p:cond delay="0"/>
                                          </p:stCondLst>
                                        </p:cTn>
                                        <p:tgtEl>
                                          <p:spTgt spid="2">
                                            <p:txEl>
                                              <p:pRg st="1" end="1"/>
                                            </p:txEl>
                                          </p:spTgt>
                                        </p:tgtEl>
                                        <p:attrNameLst>
                                          <p:attrName>r</p:attrName>
                                        </p:attrNameLst>
                                      </p:cBhvr>
                                    </p:animRot>
                                  </p:childTnLst>
                                </p:cTn>
                              </p:par>
                            </p:childTnLst>
                          </p:cTn>
                        </p:par>
                        <p:par>
                          <p:cTn id="24" fill="hold">
                            <p:stCondLst>
                              <p:cond delay="830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2">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2">
                                            <p:txEl>
                                              <p:pRg st="2" end="2"/>
                                            </p:txEl>
                                          </p:spTgt>
                                        </p:tgtEl>
                                        <p:attrNameLst>
                                          <p:attrName>ppt_w</p:attrName>
                                        </p:attrNameLst>
                                      </p:cBhvr>
                                    </p:anim>
                                    <p:anim by="(#ppt_w*0.50)" calcmode="lin" valueType="num">
                                      <p:cBhvr>
                                        <p:cTn id="28" dur="500" decel="50000" autoRev="1" fill="hold">
                                          <p:stCondLst>
                                            <p:cond delay="0"/>
                                          </p:stCondLst>
                                        </p:cTn>
                                        <p:tgtEl>
                                          <p:spTgt spid="2">
                                            <p:txEl>
                                              <p:pRg st="2" end="2"/>
                                            </p:txEl>
                                          </p:spTgt>
                                        </p:tgtEl>
                                        <p:attrNameLst>
                                          <p:attrName>ppt_x</p:attrName>
                                        </p:attrNameLst>
                                      </p:cBhvr>
                                    </p:anim>
                                    <p:anim from="(-#ppt_h/2)" to="(#ppt_y)" calcmode="lin" valueType="num">
                                      <p:cBhvr>
                                        <p:cTn id="29" dur="1000" fill="hold">
                                          <p:stCondLst>
                                            <p:cond delay="0"/>
                                          </p:stCondLst>
                                        </p:cTn>
                                        <p:tgtEl>
                                          <p:spTgt spid="2">
                                            <p:txEl>
                                              <p:pRg st="2" end="2"/>
                                            </p:txEl>
                                          </p:spTgt>
                                        </p:tgtEl>
                                        <p:attrNameLst>
                                          <p:attrName>ppt_y</p:attrName>
                                        </p:attrNameLst>
                                      </p:cBhvr>
                                    </p:anim>
                                    <p:animRot by="21600000">
                                      <p:cBhvr>
                                        <p:cTn id="30" dur="1000" fill="hold">
                                          <p:stCondLst>
                                            <p:cond delay="0"/>
                                          </p:stCondLst>
                                        </p:cTn>
                                        <p:tgtEl>
                                          <p:spTgt spid="2">
                                            <p:txEl>
                                              <p:pRg st="2" end="2"/>
                                            </p:txEl>
                                          </p:spTgt>
                                        </p:tgtEl>
                                        <p:attrNameLst>
                                          <p:attrName>r</p:attrName>
                                        </p:attrNameLst>
                                      </p:cBhvr>
                                    </p:animRot>
                                  </p:childTnLst>
                                </p:cTn>
                              </p:par>
                            </p:childTnLst>
                          </p:cTn>
                        </p:par>
                        <p:par>
                          <p:cTn id="31" fill="hold">
                            <p:stCondLst>
                              <p:cond delay="10000"/>
                            </p:stCondLst>
                            <p:childTnLst>
                              <p:par>
                                <p:cTn id="32" presetID="56" presetClass="entr" presetSubtype="0" fill="hold" nodeType="afterEffect">
                                  <p:stCondLst>
                                    <p:cond delay="0"/>
                                  </p:stCondLst>
                                  <p:iterate type="lt">
                                    <p:tmPct val="10000"/>
                                  </p:iterate>
                                  <p:childTnLst>
                                    <p:set>
                                      <p:cBhvr>
                                        <p:cTn id="33" dur="1" fill="hold">
                                          <p:stCondLst>
                                            <p:cond delay="0"/>
                                          </p:stCondLst>
                                        </p:cTn>
                                        <p:tgtEl>
                                          <p:spTgt spid="2">
                                            <p:txEl>
                                              <p:pRg st="4" end="4"/>
                                            </p:txEl>
                                          </p:spTgt>
                                        </p:tgtEl>
                                        <p:attrNameLst>
                                          <p:attrName>style.visibility</p:attrName>
                                        </p:attrNameLst>
                                      </p:cBhvr>
                                      <p:to>
                                        <p:strVal val="visible"/>
                                      </p:to>
                                    </p:set>
                                    <p:anim by="(-#ppt_w*2)" calcmode="lin" valueType="num">
                                      <p:cBhvr rctx="PPT">
                                        <p:cTn id="34" dur="500" autoRev="1" fill="hold">
                                          <p:stCondLst>
                                            <p:cond delay="0"/>
                                          </p:stCondLst>
                                        </p:cTn>
                                        <p:tgtEl>
                                          <p:spTgt spid="2">
                                            <p:txEl>
                                              <p:pRg st="4" end="4"/>
                                            </p:txEl>
                                          </p:spTgt>
                                        </p:tgtEl>
                                        <p:attrNameLst>
                                          <p:attrName>ppt_w</p:attrName>
                                        </p:attrNameLst>
                                      </p:cBhvr>
                                    </p:anim>
                                    <p:anim by="(#ppt_w*0.50)" calcmode="lin" valueType="num">
                                      <p:cBhvr>
                                        <p:cTn id="35" dur="500" decel="50000" autoRev="1" fill="hold">
                                          <p:stCondLst>
                                            <p:cond delay="0"/>
                                          </p:stCondLst>
                                        </p:cTn>
                                        <p:tgtEl>
                                          <p:spTgt spid="2">
                                            <p:txEl>
                                              <p:pRg st="4" end="4"/>
                                            </p:txEl>
                                          </p:spTgt>
                                        </p:tgtEl>
                                        <p:attrNameLst>
                                          <p:attrName>ppt_x</p:attrName>
                                        </p:attrNameLst>
                                      </p:cBhvr>
                                    </p:anim>
                                    <p:anim from="(-#ppt_h/2)" to="(#ppt_y)" calcmode="lin" valueType="num">
                                      <p:cBhvr>
                                        <p:cTn id="36" dur="1000" fill="hold">
                                          <p:stCondLst>
                                            <p:cond delay="0"/>
                                          </p:stCondLst>
                                        </p:cTn>
                                        <p:tgtEl>
                                          <p:spTgt spid="2">
                                            <p:txEl>
                                              <p:pRg st="4" end="4"/>
                                            </p:txEl>
                                          </p:spTgt>
                                        </p:tgtEl>
                                        <p:attrNameLst>
                                          <p:attrName>ppt_y</p:attrName>
                                        </p:attrNameLst>
                                      </p:cBhvr>
                                    </p:anim>
                                    <p:animRot by="21600000">
                                      <p:cBhvr>
                                        <p:cTn id="37" dur="1000" fill="hold">
                                          <p:stCondLst>
                                            <p:cond delay="0"/>
                                          </p:stCondLst>
                                        </p:cTn>
                                        <p:tgtEl>
                                          <p:spTgt spid="2">
                                            <p:txEl>
                                              <p:pRg st="4" end="4"/>
                                            </p:txEl>
                                          </p:spTgt>
                                        </p:tgtEl>
                                        <p:attrNameLst>
                                          <p:attrName>r</p:attrName>
                                        </p:attrNameLst>
                                      </p:cBhvr>
                                    </p:animRot>
                                  </p:childTnLst>
                                </p:cTn>
                              </p:par>
                            </p:childTnLst>
                          </p:cTn>
                        </p:par>
                        <p:par>
                          <p:cTn id="38" fill="hold">
                            <p:stCondLst>
                              <p:cond delay="21100"/>
                            </p:stCondLst>
                            <p:childTnLst>
                              <p:par>
                                <p:cTn id="39" presetID="56" presetClass="entr" presetSubtype="0" fill="hold" nodeType="afterEffect">
                                  <p:stCondLst>
                                    <p:cond delay="0"/>
                                  </p:stCondLst>
                                  <p:iterate type="lt">
                                    <p:tmPct val="10000"/>
                                  </p:iterate>
                                  <p:childTnLst>
                                    <p:set>
                                      <p:cBhvr>
                                        <p:cTn id="40" dur="1" fill="hold">
                                          <p:stCondLst>
                                            <p:cond delay="0"/>
                                          </p:stCondLst>
                                        </p:cTn>
                                        <p:tgtEl>
                                          <p:spTgt spid="2">
                                            <p:txEl>
                                              <p:pRg st="6" end="6"/>
                                            </p:txEl>
                                          </p:spTgt>
                                        </p:tgtEl>
                                        <p:attrNameLst>
                                          <p:attrName>style.visibility</p:attrName>
                                        </p:attrNameLst>
                                      </p:cBhvr>
                                      <p:to>
                                        <p:strVal val="visible"/>
                                      </p:to>
                                    </p:set>
                                    <p:anim by="(-#ppt_w*2)" calcmode="lin" valueType="num">
                                      <p:cBhvr rctx="PPT">
                                        <p:cTn id="41" dur="500" autoRev="1" fill="hold">
                                          <p:stCondLst>
                                            <p:cond delay="0"/>
                                          </p:stCondLst>
                                        </p:cTn>
                                        <p:tgtEl>
                                          <p:spTgt spid="2">
                                            <p:txEl>
                                              <p:pRg st="6" end="6"/>
                                            </p:txEl>
                                          </p:spTgt>
                                        </p:tgtEl>
                                        <p:attrNameLst>
                                          <p:attrName>ppt_w</p:attrName>
                                        </p:attrNameLst>
                                      </p:cBhvr>
                                    </p:anim>
                                    <p:anim by="(#ppt_w*0.50)" calcmode="lin" valueType="num">
                                      <p:cBhvr>
                                        <p:cTn id="42" dur="500" decel="50000" autoRev="1" fill="hold">
                                          <p:stCondLst>
                                            <p:cond delay="0"/>
                                          </p:stCondLst>
                                        </p:cTn>
                                        <p:tgtEl>
                                          <p:spTgt spid="2">
                                            <p:txEl>
                                              <p:pRg st="6" end="6"/>
                                            </p:txEl>
                                          </p:spTgt>
                                        </p:tgtEl>
                                        <p:attrNameLst>
                                          <p:attrName>ppt_x</p:attrName>
                                        </p:attrNameLst>
                                      </p:cBhvr>
                                    </p:anim>
                                    <p:anim from="(-#ppt_h/2)" to="(#ppt_y)" calcmode="lin" valueType="num">
                                      <p:cBhvr>
                                        <p:cTn id="43" dur="1000" fill="hold">
                                          <p:stCondLst>
                                            <p:cond delay="0"/>
                                          </p:stCondLst>
                                        </p:cTn>
                                        <p:tgtEl>
                                          <p:spTgt spid="2">
                                            <p:txEl>
                                              <p:pRg st="6" end="6"/>
                                            </p:txEl>
                                          </p:spTgt>
                                        </p:tgtEl>
                                        <p:attrNameLst>
                                          <p:attrName>ppt_y</p:attrName>
                                        </p:attrNameLst>
                                      </p:cBhvr>
                                    </p:anim>
                                    <p:animRot by="21600000">
                                      <p:cBhvr>
                                        <p:cTn id="44" dur="1000" fill="hold">
                                          <p:stCondLst>
                                            <p:cond delay="0"/>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4038600" cy="4724400"/>
          </a:xfrm>
        </p:spPr>
        <p:txBody>
          <a:bodyPr>
            <a:normAutofit lnSpcReduction="10000"/>
          </a:bodyPr>
          <a:lstStyle/>
          <a:p>
            <a:pPr algn="ctr">
              <a:buNone/>
            </a:pPr>
            <a:r>
              <a:rPr lang="en-US" b="1" i="1" u="sng" dirty="0" smtClean="0"/>
              <a:t>Service</a:t>
            </a:r>
            <a:r>
              <a:rPr lang="en-US" dirty="0" smtClean="0"/>
              <a:t>:</a:t>
            </a:r>
          </a:p>
          <a:p>
            <a:pPr>
              <a:buNone/>
            </a:pPr>
            <a:endParaRPr lang="en-US" sz="900" dirty="0" smtClean="0"/>
          </a:p>
          <a:p>
            <a:r>
              <a:rPr lang="en-US" dirty="0" smtClean="0">
                <a:solidFill>
                  <a:srgbClr val="FFFF00"/>
                </a:solidFill>
              </a:rPr>
              <a:t>only the serving team may score a point</a:t>
            </a:r>
            <a:r>
              <a:rPr lang="en-US" dirty="0" smtClean="0"/>
              <a:t>. If the rally is lost, service passes to the opponent in singles play. In doubles play, except for the first service of a game, each player on a team is permitted to serve at least once before service is lost.</a:t>
            </a:r>
            <a:endParaRPr lang="en-US" dirty="0"/>
          </a:p>
        </p:txBody>
      </p:sp>
      <p:sp>
        <p:nvSpPr>
          <p:cNvPr id="2" name="Title 1"/>
          <p:cNvSpPr>
            <a:spLocks noGrp="1"/>
          </p:cNvSpPr>
          <p:nvPr>
            <p:ph type="title"/>
          </p:nvPr>
        </p:nvSpPr>
        <p:spPr>
          <a:xfrm>
            <a:off x="457200" y="0"/>
            <a:ext cx="7924800" cy="1143000"/>
          </a:xfrm>
        </p:spPr>
        <p:txBody>
          <a:bodyPr/>
          <a:lstStyle/>
          <a:p>
            <a:pPr algn="ctr"/>
            <a:r>
              <a:rPr lang="en-US" b="1" i="1" u="sng" dirty="0" smtClean="0"/>
              <a:t>Service vs. Rally</a:t>
            </a:r>
            <a:r>
              <a:rPr lang="en-US" b="1" dirty="0" smtClean="0"/>
              <a:t>:</a:t>
            </a:r>
            <a:endParaRPr lang="en-US" dirty="0"/>
          </a:p>
        </p:txBody>
      </p:sp>
      <p:sp>
        <p:nvSpPr>
          <p:cNvPr id="5" name="Content Placeholder 2"/>
          <p:cNvSpPr txBox="1">
            <a:spLocks/>
          </p:cNvSpPr>
          <p:nvPr/>
        </p:nvSpPr>
        <p:spPr>
          <a:xfrm>
            <a:off x="4572000" y="1905000"/>
            <a:ext cx="4038600" cy="4724400"/>
          </a:xfrm>
          <a:prstGeom prst="rect">
            <a:avLst/>
          </a:prstGeom>
        </p:spPr>
        <p:txBody>
          <a:bodyPr vert="horz">
            <a:normAutofit fontScale="925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600" b="1" i="1" u="sng" strike="noStrike" kern="1200" cap="none" spc="0" normalizeH="0" baseline="0" noProof="0" dirty="0" smtClean="0">
                <a:ln>
                  <a:noFill/>
                </a:ln>
                <a:solidFill>
                  <a:schemeClr val="tx1"/>
                </a:solidFill>
                <a:effectLst/>
                <a:uLnTx/>
                <a:uFillTx/>
                <a:latin typeface="+mn-lt"/>
                <a:ea typeface="+mn-ea"/>
                <a:cs typeface="+mn-cs"/>
              </a:rPr>
              <a:t>Rally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US" sz="2800" dirty="0" smtClean="0"/>
              <a:t>  </a:t>
            </a:r>
            <a:r>
              <a:rPr lang="en-US" sz="2800" dirty="0" smtClean="0">
                <a:solidFill>
                  <a:srgbClr val="FFFF00"/>
                </a:solidFill>
              </a:rPr>
              <a:t>a point can be awarded to either team</a:t>
            </a:r>
            <a:r>
              <a:rPr lang="en-US" sz="2800" dirty="0" smtClean="0"/>
              <a:t>, and in most cases, a point is awarded along with resumption of service, except when a rally point is lost by the first member of a serving doubles team.</a:t>
            </a:r>
          </a:p>
          <a:p>
            <a:r>
              <a:rPr lang="en-US" sz="2800" dirty="0" smtClean="0"/>
              <a:t/>
            </a:r>
            <a:br>
              <a:rPr lang="en-US" sz="2800" dirty="0" smtClean="0"/>
            </a:b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descr="http://crstrawberry.blog.friendster.com/files/badminton.jpg"/>
          <p:cNvPicPr>
            <a:picLocks noChangeAspect="1" noChangeArrowheads="1"/>
          </p:cNvPicPr>
          <p:nvPr/>
        </p:nvPicPr>
        <p:blipFill>
          <a:blip r:embed="rId2" cstate="print"/>
          <a:srcRect/>
          <a:stretch>
            <a:fillRect/>
          </a:stretch>
        </p:blipFill>
        <p:spPr bwMode="auto">
          <a:xfrm>
            <a:off x="7315200" y="1"/>
            <a:ext cx="1828800" cy="1828800"/>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heel(4)">
                                      <p:cBhvr>
                                        <p:cTn id="10" dur="2000"/>
                                        <p:tgtEl>
                                          <p:spTgt spid="1126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par>
                          <p:cTn id="19" fill="hold">
                            <p:stCondLst>
                              <p:cond delay="500"/>
                            </p:stCondLst>
                            <p:childTnLst>
                              <p:par>
                                <p:cTn id="20" presetID="56" presetClass="entr" presetSubtype="0" fill="hold" nodeType="afterEffect">
                                  <p:stCondLst>
                                    <p:cond delay="0"/>
                                  </p:stCondLst>
                                  <p:iterate type="lt">
                                    <p:tmPct val="10000"/>
                                  </p:iterate>
                                  <p:childTnLst>
                                    <p:set>
                                      <p:cBhvr>
                                        <p:cTn id="21" dur="1" fill="hold">
                                          <p:stCondLst>
                                            <p:cond delay="0"/>
                                          </p:stCondLst>
                                        </p:cTn>
                                        <p:tgtEl>
                                          <p:spTgt spid="5">
                                            <p:txEl>
                                              <p:pRg st="2" end="2"/>
                                            </p:txEl>
                                          </p:spTgt>
                                        </p:tgtEl>
                                        <p:attrNameLst>
                                          <p:attrName>style.visibility</p:attrName>
                                        </p:attrNameLst>
                                      </p:cBhvr>
                                      <p:to>
                                        <p:strVal val="visible"/>
                                      </p:to>
                                    </p:set>
                                    <p:anim by="(-#ppt_w*2)" calcmode="lin" valueType="num">
                                      <p:cBhvr rctx="PPT">
                                        <p:cTn id="22" dur="500" autoRev="1" fill="hold">
                                          <p:stCondLst>
                                            <p:cond delay="0"/>
                                          </p:stCondLst>
                                        </p:cTn>
                                        <p:tgtEl>
                                          <p:spTgt spid="5">
                                            <p:txEl>
                                              <p:pRg st="2" end="2"/>
                                            </p:txEl>
                                          </p:spTgt>
                                        </p:tgtEl>
                                        <p:attrNameLst>
                                          <p:attrName>ppt_w</p:attrName>
                                        </p:attrNameLst>
                                      </p:cBhvr>
                                    </p:anim>
                                    <p:anim by="(#ppt_w*0.50)" calcmode="lin" valueType="num">
                                      <p:cBhvr>
                                        <p:cTn id="23" dur="500" decel="50000" autoRev="1" fill="hold">
                                          <p:stCondLst>
                                            <p:cond delay="0"/>
                                          </p:stCondLst>
                                        </p:cTn>
                                        <p:tgtEl>
                                          <p:spTgt spid="5">
                                            <p:txEl>
                                              <p:pRg st="2" end="2"/>
                                            </p:txEl>
                                          </p:spTgt>
                                        </p:tgtEl>
                                        <p:attrNameLst>
                                          <p:attrName>ppt_x</p:attrName>
                                        </p:attrNameLst>
                                      </p:cBhvr>
                                    </p:anim>
                                    <p:anim from="(-#ppt_h/2)" to="(#ppt_y)" calcmode="lin" valueType="num">
                                      <p:cBhvr>
                                        <p:cTn id="24" dur="1000" fill="hold">
                                          <p:stCondLst>
                                            <p:cond delay="0"/>
                                          </p:stCondLst>
                                        </p:cTn>
                                        <p:tgtEl>
                                          <p:spTgt spid="5">
                                            <p:txEl>
                                              <p:pRg st="2" end="2"/>
                                            </p:txEl>
                                          </p:spTgt>
                                        </p:tgtEl>
                                        <p:attrNameLst>
                                          <p:attrName>ppt_y</p:attrName>
                                        </p:attrNameLst>
                                      </p:cBhvr>
                                    </p:anim>
                                    <p:animRot by="21600000">
                                      <p:cBhvr>
                                        <p:cTn id="25" dur="1000" fill="hold">
                                          <p:stCondLst>
                                            <p:cond delay="0"/>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chachantang.com/badminton/wp-content/uploads/2008/10/badminton_court1.bmp"/>
          <p:cNvPicPr>
            <a:picLocks noChangeAspect="1" noChangeArrowheads="1"/>
          </p:cNvPicPr>
          <p:nvPr/>
        </p:nvPicPr>
        <p:blipFill>
          <a:blip r:embed="rId2" cstate="print"/>
          <a:srcRect/>
          <a:stretch>
            <a:fillRect/>
          </a:stretch>
        </p:blipFill>
        <p:spPr bwMode="auto">
          <a:xfrm>
            <a:off x="3505200" y="0"/>
            <a:ext cx="5638800" cy="3533648"/>
          </a:xfrm>
          <a:prstGeom prst="rect">
            <a:avLst/>
          </a:prstGeom>
          <a:noFill/>
        </p:spPr>
      </p:pic>
      <p:sp>
        <p:nvSpPr>
          <p:cNvPr id="3" name="Content Placeholder 2"/>
          <p:cNvSpPr>
            <a:spLocks noGrp="1"/>
          </p:cNvSpPr>
          <p:nvPr>
            <p:ph idx="1"/>
          </p:nvPr>
        </p:nvSpPr>
        <p:spPr>
          <a:xfrm>
            <a:off x="0" y="1066800"/>
            <a:ext cx="8763000" cy="5638800"/>
          </a:xfrm>
        </p:spPr>
        <p:txBody>
          <a:bodyPr>
            <a:normAutofit fontScale="92500" lnSpcReduction="20000"/>
          </a:bodyPr>
          <a:lstStyle/>
          <a:p>
            <a:r>
              <a:rPr lang="en-US" sz="2400" dirty="0" smtClean="0"/>
              <a:t>As in tennis, badminton </a:t>
            </a:r>
          </a:p>
          <a:p>
            <a:pPr>
              <a:buNone/>
            </a:pPr>
            <a:r>
              <a:rPr lang="en-US" sz="2400" dirty="0" smtClean="0"/>
              <a:t>	service is always done </a:t>
            </a:r>
          </a:p>
          <a:p>
            <a:pPr>
              <a:buNone/>
            </a:pPr>
            <a:r>
              <a:rPr lang="en-US" sz="2400" dirty="0" smtClean="0">
                <a:solidFill>
                  <a:srgbClr val="FFFF00"/>
                </a:solidFill>
              </a:rPr>
              <a:t>	diagonally</a:t>
            </a:r>
            <a:r>
              <a:rPr lang="en-US" sz="2400" dirty="0" smtClean="0"/>
              <a:t>, e.g. from the </a:t>
            </a:r>
          </a:p>
          <a:p>
            <a:pPr>
              <a:buNone/>
            </a:pPr>
            <a:r>
              <a:rPr lang="en-US" sz="2400" dirty="0" smtClean="0"/>
              <a:t>	right service court to the </a:t>
            </a:r>
          </a:p>
          <a:p>
            <a:pPr>
              <a:buNone/>
            </a:pPr>
            <a:r>
              <a:rPr lang="en-US" sz="2400" dirty="0" smtClean="0"/>
              <a:t>	opponent's left service </a:t>
            </a:r>
          </a:p>
          <a:p>
            <a:pPr>
              <a:buNone/>
            </a:pPr>
            <a:r>
              <a:rPr lang="en-US" sz="2400" dirty="0" smtClean="0"/>
              <a:t>	court. The first serve is </a:t>
            </a:r>
          </a:p>
          <a:p>
            <a:pPr>
              <a:buNone/>
            </a:pPr>
            <a:r>
              <a:rPr lang="en-US" sz="2400" dirty="0" smtClean="0"/>
              <a:t>	always taken from the </a:t>
            </a:r>
          </a:p>
          <a:p>
            <a:pPr>
              <a:buNone/>
            </a:pPr>
            <a:r>
              <a:rPr lang="en-US" sz="2400" dirty="0" smtClean="0"/>
              <a:t>	right court, and subsequent </a:t>
            </a:r>
          </a:p>
          <a:p>
            <a:pPr>
              <a:buNone/>
            </a:pPr>
            <a:r>
              <a:rPr lang="en-US" sz="2400" dirty="0" smtClean="0"/>
              <a:t>	serves are taken from alternating sides.</a:t>
            </a:r>
          </a:p>
          <a:p>
            <a:pPr>
              <a:buNone/>
            </a:pPr>
            <a:endParaRPr lang="en-US" sz="800" dirty="0" smtClean="0"/>
          </a:p>
          <a:p>
            <a:r>
              <a:rPr lang="en-US" sz="2400" dirty="0" smtClean="0"/>
              <a:t>Line shots in badminton service or rallies are </a:t>
            </a:r>
            <a:r>
              <a:rPr lang="en-US" sz="2400" dirty="0" smtClean="0">
                <a:solidFill>
                  <a:srgbClr val="FFFF00"/>
                </a:solidFill>
              </a:rPr>
              <a:t>considered in</a:t>
            </a:r>
            <a:r>
              <a:rPr lang="en-US" sz="2400" dirty="0" smtClean="0"/>
              <a:t>, though court bounds are different for singles and doubles play. The back line is the same for both, but singles badminton is played with the narrower of the two sidelines.</a:t>
            </a:r>
          </a:p>
          <a:p>
            <a:pPr>
              <a:buNone/>
            </a:pPr>
            <a:endParaRPr lang="en-US" sz="800" dirty="0" smtClean="0"/>
          </a:p>
          <a:p>
            <a:r>
              <a:rPr lang="en-US" sz="2400" dirty="0" smtClean="0"/>
              <a:t>A serve that strikes the net and lands in the opponent's court is a </a:t>
            </a:r>
            <a:r>
              <a:rPr lang="en-US" sz="2400" dirty="0" smtClean="0">
                <a:solidFill>
                  <a:srgbClr val="FFFF00"/>
                </a:solidFill>
              </a:rPr>
              <a:t>let serve and is retaken</a:t>
            </a:r>
            <a:r>
              <a:rPr lang="en-US" sz="2400" dirty="0" smtClean="0"/>
              <a:t>. </a:t>
            </a:r>
          </a:p>
          <a:p>
            <a:endParaRPr lang="en-US" sz="2400" dirty="0" smtClean="0"/>
          </a:p>
        </p:txBody>
      </p:sp>
      <p:sp>
        <p:nvSpPr>
          <p:cNvPr id="2" name="Title 1"/>
          <p:cNvSpPr>
            <a:spLocks noGrp="1"/>
          </p:cNvSpPr>
          <p:nvPr>
            <p:ph type="title"/>
          </p:nvPr>
        </p:nvSpPr>
        <p:spPr>
          <a:xfrm>
            <a:off x="0" y="0"/>
            <a:ext cx="4648200" cy="762000"/>
          </a:xfrm>
        </p:spPr>
        <p:txBody>
          <a:bodyPr>
            <a:normAutofit/>
          </a:bodyPr>
          <a:lstStyle/>
          <a:p>
            <a:r>
              <a:rPr lang="en-US" b="1" u="sng" dirty="0" smtClean="0"/>
              <a:t>Serving Rules</a:t>
            </a:r>
            <a:r>
              <a:rPr lang="en-US" b="1" dirty="0" smtClean="0"/>
              <a:t>:</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15"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p:cTn id="13" dur="1000" fill="hold"/>
                                        <p:tgtEl>
                                          <p:spTgt spid="8198"/>
                                        </p:tgtEl>
                                        <p:attrNameLst>
                                          <p:attrName>ppt_w</p:attrName>
                                        </p:attrNameLst>
                                      </p:cBhvr>
                                      <p:tavLst>
                                        <p:tav tm="0">
                                          <p:val>
                                            <p:fltVal val="0"/>
                                          </p:val>
                                        </p:tav>
                                        <p:tav tm="100000">
                                          <p:val>
                                            <p:strVal val="#ppt_w"/>
                                          </p:val>
                                        </p:tav>
                                      </p:tavLst>
                                    </p:anim>
                                    <p:anim calcmode="lin" valueType="num">
                                      <p:cBhvr>
                                        <p:cTn id="14" dur="1000" fill="hold"/>
                                        <p:tgtEl>
                                          <p:spTgt spid="8198"/>
                                        </p:tgtEl>
                                        <p:attrNameLst>
                                          <p:attrName>ppt_h</p:attrName>
                                        </p:attrNameLst>
                                      </p:cBhvr>
                                      <p:tavLst>
                                        <p:tav tm="0">
                                          <p:val>
                                            <p:fltVal val="0"/>
                                          </p:val>
                                        </p:tav>
                                        <p:tav tm="100000">
                                          <p:val>
                                            <p:strVal val="#ppt_h"/>
                                          </p:val>
                                        </p:tav>
                                      </p:tavLst>
                                    </p:anim>
                                    <p:anim calcmode="lin" valueType="num">
                                      <p:cBhvr>
                                        <p:cTn id="15" dur="1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8" presetClass="entr" presetSubtype="0" accel="5000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8" presetClass="entr" presetSubtype="0" accel="5000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0" dur="1000"/>
                                        <p:tgtEl>
                                          <p:spTgt spid="3">
                                            <p:txEl>
                                              <p:pRg st="2" end="2"/>
                                            </p:txEl>
                                          </p:spTgt>
                                        </p:tgtEl>
                                      </p:cBhvr>
                                    </p:animEffect>
                                  </p:childTnLst>
                                </p:cTn>
                              </p:par>
                            </p:childTnLst>
                          </p:cTn>
                        </p:par>
                        <p:par>
                          <p:cTn id="31" fill="hold">
                            <p:stCondLst>
                              <p:cond delay="3000"/>
                            </p:stCondLst>
                            <p:childTnLst>
                              <p:par>
                                <p:cTn id="32" presetID="48" presetClass="entr" presetSubtype="0" accel="5000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7" dur="1000"/>
                                        <p:tgtEl>
                                          <p:spTgt spid="3">
                                            <p:txEl>
                                              <p:pRg st="3" end="3"/>
                                            </p:txEl>
                                          </p:spTgt>
                                        </p:tgtEl>
                                      </p:cBhvr>
                                    </p:animEffect>
                                  </p:childTnLst>
                                </p:cTn>
                              </p:par>
                            </p:childTnLst>
                          </p:cTn>
                        </p:par>
                        <p:par>
                          <p:cTn id="38" fill="hold">
                            <p:stCondLst>
                              <p:cond delay="4000"/>
                            </p:stCondLst>
                            <p:childTnLst>
                              <p:par>
                                <p:cTn id="39" presetID="48" presetClass="entr" presetSubtype="0" accel="5000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4" end="4"/>
                                            </p:txEl>
                                          </p:spTgt>
                                        </p:tgtEl>
                                      </p:cBhvr>
                                    </p:animEffect>
                                  </p:childTnLst>
                                </p:cTn>
                              </p:par>
                            </p:childTnLst>
                          </p:cTn>
                        </p:par>
                        <p:par>
                          <p:cTn id="45" fill="hold">
                            <p:stCondLst>
                              <p:cond delay="5000"/>
                            </p:stCondLst>
                            <p:childTnLst>
                              <p:par>
                                <p:cTn id="46" presetID="48" presetClass="entr" presetSubtype="0" accel="50000"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5" end="5"/>
                                            </p:txEl>
                                          </p:spTgt>
                                        </p:tgtEl>
                                      </p:cBhvr>
                                    </p:animEffect>
                                  </p:childTnLst>
                                </p:cTn>
                              </p:par>
                            </p:childTnLst>
                          </p:cTn>
                        </p:par>
                        <p:par>
                          <p:cTn id="52" fill="hold">
                            <p:stCondLst>
                              <p:cond delay="6000"/>
                            </p:stCondLst>
                            <p:childTnLst>
                              <p:par>
                                <p:cTn id="53" presetID="48" presetClass="entr" presetSubtype="0" accel="5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6" end="6"/>
                                            </p:txEl>
                                          </p:spTgt>
                                        </p:tgtEl>
                                      </p:cBhvr>
                                    </p:animEffect>
                                  </p:childTnLst>
                                </p:cTn>
                              </p:par>
                            </p:childTnLst>
                          </p:cTn>
                        </p:par>
                        <p:par>
                          <p:cTn id="59" fill="hold">
                            <p:stCondLst>
                              <p:cond delay="7000"/>
                            </p:stCondLst>
                            <p:childTnLst>
                              <p:par>
                                <p:cTn id="60" presetID="48" presetClass="entr" presetSubtype="0" accel="50000" fill="hold"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5" dur="1000"/>
                                        <p:tgtEl>
                                          <p:spTgt spid="3">
                                            <p:txEl>
                                              <p:pRg st="7" end="7"/>
                                            </p:txEl>
                                          </p:spTgt>
                                        </p:tgtEl>
                                      </p:cBhvr>
                                    </p:animEffect>
                                  </p:childTnLst>
                                </p:cTn>
                              </p:par>
                            </p:childTnLst>
                          </p:cTn>
                        </p:par>
                        <p:par>
                          <p:cTn id="66" fill="hold">
                            <p:stCondLst>
                              <p:cond delay="8000"/>
                            </p:stCondLst>
                            <p:childTnLst>
                              <p:par>
                                <p:cTn id="67" presetID="48" presetClass="entr" presetSubtype="0" accel="50000" fill="hold" nodeType="after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2" dur="1000"/>
                                        <p:tgtEl>
                                          <p:spTgt spid="3">
                                            <p:txEl>
                                              <p:pRg st="8" end="8"/>
                                            </p:txEl>
                                          </p:spTgt>
                                        </p:tgtEl>
                                      </p:cBhvr>
                                    </p:animEffect>
                                  </p:childTnLst>
                                </p:cTn>
                              </p:par>
                            </p:childTnLst>
                          </p:cTn>
                        </p:par>
                        <p:par>
                          <p:cTn id="73" fill="hold">
                            <p:stCondLst>
                              <p:cond delay="9000"/>
                            </p:stCondLst>
                            <p:childTnLst>
                              <p:par>
                                <p:cTn id="74" presetID="48" presetClass="entr" presetSubtype="0" accel="50000" fill="hold" nodeType="after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1000" fill="hold"/>
                                        <p:tgtEl>
                                          <p:spTgt spid="3">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3">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79" dur="1000"/>
                                        <p:tgtEl>
                                          <p:spTgt spid="3">
                                            <p:txEl>
                                              <p:pRg st="10" end="10"/>
                                            </p:txEl>
                                          </p:spTgt>
                                        </p:tgtEl>
                                      </p:cBhvr>
                                    </p:animEffect>
                                  </p:childTnLst>
                                </p:cTn>
                              </p:par>
                            </p:childTnLst>
                          </p:cTn>
                        </p:par>
                        <p:par>
                          <p:cTn id="80" fill="hold">
                            <p:stCondLst>
                              <p:cond delay="10000"/>
                            </p:stCondLst>
                            <p:childTnLst>
                              <p:par>
                                <p:cTn id="81" presetID="48" presetClass="entr" presetSubtype="0" accel="50000" fill="hold" nodeType="after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p:cTn id="83" dur="1000" fill="hold"/>
                                        <p:tgtEl>
                                          <p:spTgt spid="3">
                                            <p:txEl>
                                              <p:pRg st="12" end="1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1000" fill="hold"/>
                                        <p:tgtEl>
                                          <p:spTgt spid="3">
                                            <p:txEl>
                                              <p:pRg st="12" end="12"/>
                                            </p:txEl>
                                          </p:spTgt>
                                        </p:tgtEl>
                                        <p:attrNameLst>
                                          <p:attrName>ppt_x</p:attrName>
                                        </p:attrNameLst>
                                      </p:cBhvr>
                                      <p:tavLst>
                                        <p:tav tm="0">
                                          <p:val>
                                            <p:fltVal val="-1"/>
                                          </p:val>
                                        </p:tav>
                                        <p:tav tm="50000">
                                          <p:val>
                                            <p:fltVal val="0.95"/>
                                          </p:val>
                                        </p:tav>
                                        <p:tav tm="100000">
                                          <p:val>
                                            <p:strVal val="#ppt_x"/>
                                          </p:val>
                                        </p:tav>
                                      </p:tavLst>
                                    </p:anim>
                                    <p:anim calcmode="lin" valueType="num">
                                      <p:cBhvr>
                                        <p:cTn id="85"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8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Serving Rules</a:t>
            </a:r>
            <a:r>
              <a:rPr lang="en-US" b="1" dirty="0" smtClean="0"/>
              <a:t>:</a:t>
            </a:r>
            <a:endParaRPr lang="en-US" dirty="0"/>
          </a:p>
        </p:txBody>
      </p:sp>
      <p:sp>
        <p:nvSpPr>
          <p:cNvPr id="5" name="Content Placeholder 4"/>
          <p:cNvSpPr>
            <a:spLocks noGrp="1"/>
          </p:cNvSpPr>
          <p:nvPr>
            <p:ph idx="1"/>
          </p:nvPr>
        </p:nvSpPr>
        <p:spPr>
          <a:xfrm>
            <a:off x="152400" y="2610683"/>
            <a:ext cx="8229600" cy="4247317"/>
          </a:xfrm>
          <a:prstGeom prst="rect">
            <a:avLst/>
          </a:prstGeom>
        </p:spPr>
        <p:txBody>
          <a:bodyPr>
            <a:spAutoFit/>
          </a:bodyPr>
          <a:lstStyle/>
          <a:p>
            <a:r>
              <a:rPr lang="en-US" dirty="0" smtClean="0"/>
              <a:t>During service, players </a:t>
            </a:r>
            <a:r>
              <a:rPr lang="en-US" dirty="0" smtClean="0">
                <a:solidFill>
                  <a:srgbClr val="FFFF00"/>
                </a:solidFill>
              </a:rPr>
              <a:t>must s</a:t>
            </a:r>
            <a:r>
              <a:rPr lang="en-US" dirty="0" smtClean="0"/>
              <a:t>tand in their respective service courts. </a:t>
            </a:r>
          </a:p>
          <a:p>
            <a:pPr>
              <a:buNone/>
            </a:pPr>
            <a:endParaRPr lang="en-US" sz="800" dirty="0" smtClean="0"/>
          </a:p>
          <a:p>
            <a:r>
              <a:rPr lang="en-US" dirty="0" smtClean="0"/>
              <a:t>The receiving player </a:t>
            </a:r>
            <a:r>
              <a:rPr lang="en-US" dirty="0" smtClean="0">
                <a:solidFill>
                  <a:srgbClr val="FFFF00"/>
                </a:solidFill>
              </a:rPr>
              <a:t>is not permitted </a:t>
            </a:r>
            <a:r>
              <a:rPr lang="en-US" dirty="0" smtClean="0"/>
              <a:t>to move his/her feet until the badminton shuttlecock has been struck.</a:t>
            </a:r>
          </a:p>
          <a:p>
            <a:pPr>
              <a:buNone/>
            </a:pPr>
            <a:endParaRPr lang="en-US" sz="800" dirty="0" smtClean="0"/>
          </a:p>
          <a:p>
            <a:r>
              <a:rPr lang="en-US" dirty="0" smtClean="0"/>
              <a:t>The highest part of the serving player's badminton racquet must remain below his/her hand and waistline during service. In other words, </a:t>
            </a:r>
            <a:r>
              <a:rPr lang="en-US" dirty="0" smtClean="0">
                <a:solidFill>
                  <a:srgbClr val="FFFF00"/>
                </a:solidFill>
              </a:rPr>
              <a:t>only underhanded serves are permitted</a:t>
            </a:r>
            <a:r>
              <a:rPr lang="en-US" dirty="0" smtClean="0"/>
              <a:t>.</a:t>
            </a:r>
            <a:br>
              <a:rPr lang="en-US" dirty="0" smtClean="0"/>
            </a:br>
            <a:endParaRPr lang="en-US" dirty="0"/>
          </a:p>
        </p:txBody>
      </p:sp>
      <p:pic>
        <p:nvPicPr>
          <p:cNvPr id="6" name="Picture 2" descr="http://www.usm.edu/badminton/History_files/LSERVE.GIF"/>
          <p:cNvPicPr>
            <a:picLocks noChangeAspect="1" noChangeArrowheads="1" noCrop="1"/>
          </p:cNvPicPr>
          <p:nvPr/>
        </p:nvPicPr>
        <p:blipFill>
          <a:blip r:embed="rId2" cstate="print"/>
          <a:srcRect/>
          <a:stretch>
            <a:fillRect/>
          </a:stretch>
        </p:blipFill>
        <p:spPr bwMode="auto">
          <a:xfrm>
            <a:off x="6629401" y="0"/>
            <a:ext cx="2514600" cy="2629375"/>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par>
                                <p:cTn id="12" presetID="48" presetClass="entr" presetSubtype="0" accel="5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fade">
                                      <p:cBhvr>
                                        <p:cTn id="17" dur="1000"/>
                                        <p:tgtEl>
                                          <p:spTgt spid="6"/>
                                        </p:tgtEl>
                                      </p:cBhvr>
                                    </p:animEffect>
                                  </p:childTnLst>
                                </p:cTn>
                              </p:par>
                            </p:childTnLst>
                          </p:cTn>
                        </p:par>
                        <p:par>
                          <p:cTn id="18" fill="hold">
                            <p:stCondLst>
                              <p:cond delay="35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2" end="2"/>
                                            </p:txEl>
                                          </p:spTgt>
                                        </p:tgtEl>
                                      </p:cBhvr>
                                    </p:animEffect>
                                  </p:childTnLst>
                                </p:cTn>
                              </p:par>
                            </p:childTnLst>
                          </p:cTn>
                        </p:par>
                        <p:par>
                          <p:cTn id="26" fill="hold">
                            <p:stCondLst>
                              <p:cond delay="850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229600" cy="4572000"/>
          </a:xfrm>
        </p:spPr>
        <p:txBody>
          <a:bodyPr>
            <a:normAutofit fontScale="85000" lnSpcReduction="20000"/>
          </a:bodyPr>
          <a:lstStyle/>
          <a:p>
            <a:pPr>
              <a:buNone/>
            </a:pPr>
            <a:r>
              <a:rPr lang="en-US" dirty="0" smtClean="0"/>
              <a:t>Serving in a doubles match basically boils down to the following:</a:t>
            </a:r>
          </a:p>
          <a:p>
            <a:pPr>
              <a:buNone/>
            </a:pPr>
            <a:endParaRPr lang="en-US" sz="900" dirty="0" smtClean="0"/>
          </a:p>
          <a:p>
            <a:r>
              <a:rPr lang="en-US" dirty="0" smtClean="0"/>
              <a:t>There is no more just serving right: the side which wins a rally will get a point no matter they are serving or not. </a:t>
            </a:r>
            <a:r>
              <a:rPr lang="en-US" dirty="0" smtClean="0">
                <a:solidFill>
                  <a:srgbClr val="FFFF00"/>
                </a:solidFill>
              </a:rPr>
              <a:t>The side who wins will serve the next point.</a:t>
            </a:r>
          </a:p>
          <a:p>
            <a:pPr>
              <a:buNone/>
            </a:pPr>
            <a:endParaRPr lang="en-US" sz="900" dirty="0" smtClean="0"/>
          </a:p>
          <a:p>
            <a:r>
              <a:rPr lang="en-US" dirty="0" smtClean="0"/>
              <a:t>Do I serve from the left or the right? This depends on the score of the serving party. </a:t>
            </a:r>
            <a:r>
              <a:rPr lang="en-US" dirty="0" smtClean="0">
                <a:solidFill>
                  <a:srgbClr val="FFFF00"/>
                </a:solidFill>
              </a:rPr>
              <a:t>If the score is zero or even, the team will serve from the right. If the score is odd, the team will serve from the left.</a:t>
            </a:r>
          </a:p>
          <a:p>
            <a:pPr>
              <a:buNone/>
            </a:pPr>
            <a:endParaRPr lang="en-US" sz="900" dirty="0" smtClean="0"/>
          </a:p>
          <a:p>
            <a:r>
              <a:rPr lang="en-US" dirty="0" smtClean="0"/>
              <a:t>Should you and your partner switch service court (left to right, right to left)? </a:t>
            </a:r>
            <a:r>
              <a:rPr lang="en-US" dirty="0" smtClean="0">
                <a:solidFill>
                  <a:srgbClr val="FFFF00"/>
                </a:solidFill>
              </a:rPr>
              <a:t>The answer is NO</a:t>
            </a:r>
          </a:p>
          <a:p>
            <a:pPr>
              <a:buNone/>
            </a:pPr>
            <a:r>
              <a:rPr lang="en-US" dirty="0" smtClean="0"/>
              <a:t>	Therefore, when your side is not serving, don’t switch side. When you lose a point, don’t switch side. When the other side serves and you win this point, don’t switch side. </a:t>
            </a:r>
          </a:p>
          <a:p>
            <a:endParaRPr lang="en-US" dirty="0"/>
          </a:p>
        </p:txBody>
      </p:sp>
      <p:sp>
        <p:nvSpPr>
          <p:cNvPr id="3" name="Title 2"/>
          <p:cNvSpPr>
            <a:spLocks noGrp="1"/>
          </p:cNvSpPr>
          <p:nvPr>
            <p:ph type="title"/>
          </p:nvPr>
        </p:nvSpPr>
        <p:spPr>
          <a:xfrm>
            <a:off x="457200" y="152400"/>
            <a:ext cx="4419600" cy="1219200"/>
          </a:xfrm>
        </p:spPr>
        <p:txBody>
          <a:bodyPr>
            <a:normAutofit fontScale="90000"/>
          </a:bodyPr>
          <a:lstStyle/>
          <a:p>
            <a:r>
              <a:rPr lang="en-US" b="1" u="sng" dirty="0" smtClean="0"/>
              <a:t>How to keep score</a:t>
            </a:r>
            <a:endParaRPr lang="en-US" b="1" u="sng" dirty="0"/>
          </a:p>
        </p:txBody>
      </p:sp>
      <p:pic>
        <p:nvPicPr>
          <p:cNvPr id="27650" name="Picture 2" descr="http://www.badmintonbible.com/images/serve/mixed-doubles-serve1.jpg"/>
          <p:cNvPicPr>
            <a:picLocks noChangeAspect="1" noChangeArrowheads="1"/>
          </p:cNvPicPr>
          <p:nvPr/>
        </p:nvPicPr>
        <p:blipFill>
          <a:blip r:embed="rId2" cstate="print"/>
          <a:srcRect/>
          <a:stretch>
            <a:fillRect/>
          </a:stretch>
        </p:blipFill>
        <p:spPr bwMode="auto">
          <a:xfrm>
            <a:off x="5715000" y="23012"/>
            <a:ext cx="2895600" cy="2015339"/>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p:cTn id="13"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65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37"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760</TotalTime>
  <Words>690</Words>
  <Application>Microsoft Office PowerPoint</Application>
  <PresentationFormat>On-screen Show (4:3)</PresentationFormat>
  <Paragraphs>118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Badminton</vt:lpstr>
      <vt:lpstr>History</vt:lpstr>
      <vt:lpstr>History</vt:lpstr>
      <vt:lpstr>Rules &amp; Regulations:</vt:lpstr>
      <vt:lpstr>  Scoring Formats</vt:lpstr>
      <vt:lpstr>Service vs. Rally:</vt:lpstr>
      <vt:lpstr>Serving Rules:</vt:lpstr>
      <vt:lpstr>Serving Rules:</vt:lpstr>
      <vt:lpstr>How to keep score</vt:lpstr>
      <vt:lpstr>Type of serves:</vt:lpstr>
      <vt:lpstr>Violations   are called faults</vt:lpstr>
      <vt:lpstr>TERMS:</vt:lpstr>
      <vt:lpstr>Double court positions</vt:lpstr>
      <vt:lpstr>Court Size:    (44 x 20)</vt:lpstr>
      <vt:lpstr>Basic badminton tools:</vt:lpstr>
      <vt:lpstr>Badminton IS a SERIOUS game!!!</vt:lpstr>
    </vt:vector>
  </TitlesOfParts>
  <Company>Cobb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Basketball</dc:title>
  <dc:creator>install</dc:creator>
  <cp:lastModifiedBy>install</cp:lastModifiedBy>
  <cp:revision>71</cp:revision>
  <dcterms:created xsi:type="dcterms:W3CDTF">2011-01-03T19:09:45Z</dcterms:created>
  <dcterms:modified xsi:type="dcterms:W3CDTF">2011-03-02T17:43:31Z</dcterms:modified>
</cp:coreProperties>
</file>